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notesMasterIdLst>
    <p:notesMasterId r:id="rId51"/>
  </p:notesMasterIdLst>
  <p:sldIdLst>
    <p:sldId id="256" r:id="rId2"/>
    <p:sldId id="303" r:id="rId3"/>
    <p:sldId id="304" r:id="rId4"/>
    <p:sldId id="305" r:id="rId5"/>
    <p:sldId id="302" r:id="rId6"/>
    <p:sldId id="257" r:id="rId7"/>
    <p:sldId id="258" r:id="rId8"/>
    <p:sldId id="301" r:id="rId9"/>
    <p:sldId id="259" r:id="rId10"/>
    <p:sldId id="260" r:id="rId11"/>
    <p:sldId id="291" r:id="rId12"/>
    <p:sldId id="261" r:id="rId13"/>
    <p:sldId id="262" r:id="rId14"/>
    <p:sldId id="264" r:id="rId15"/>
    <p:sldId id="265" r:id="rId16"/>
    <p:sldId id="266" r:id="rId17"/>
    <p:sldId id="268" r:id="rId18"/>
    <p:sldId id="269" r:id="rId19"/>
    <p:sldId id="270" r:id="rId20"/>
    <p:sldId id="274" r:id="rId21"/>
    <p:sldId id="271" r:id="rId22"/>
    <p:sldId id="275" r:id="rId23"/>
    <p:sldId id="292" r:id="rId24"/>
    <p:sldId id="293" r:id="rId25"/>
    <p:sldId id="276" r:id="rId26"/>
    <p:sldId id="277" r:id="rId27"/>
    <p:sldId id="278" r:id="rId28"/>
    <p:sldId id="294" r:id="rId29"/>
    <p:sldId id="295" r:id="rId30"/>
    <p:sldId id="279" r:id="rId31"/>
    <p:sldId id="272" r:id="rId32"/>
    <p:sldId id="280" r:id="rId33"/>
    <p:sldId id="296" r:id="rId34"/>
    <p:sldId id="297" r:id="rId35"/>
    <p:sldId id="281" r:id="rId36"/>
    <p:sldId id="298" r:id="rId37"/>
    <p:sldId id="282" r:id="rId38"/>
    <p:sldId id="300" r:id="rId39"/>
    <p:sldId id="299" r:id="rId40"/>
    <p:sldId id="283" r:id="rId41"/>
    <p:sldId id="284" r:id="rId42"/>
    <p:sldId id="273" r:id="rId43"/>
    <p:sldId id="285" r:id="rId44"/>
    <p:sldId id="286" r:id="rId45"/>
    <p:sldId id="287" r:id="rId46"/>
    <p:sldId id="288" r:id="rId47"/>
    <p:sldId id="289" r:id="rId48"/>
    <p:sldId id="290" r:id="rId49"/>
    <p:sldId id="306" r:id="rId5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75" autoAdjust="0"/>
    <p:restoredTop sz="93979" autoAdjust="0"/>
  </p:normalViewPr>
  <p:slideViewPr>
    <p:cSldViewPr snapToGrid="0">
      <p:cViewPr varScale="1">
        <p:scale>
          <a:sx n="82" d="100"/>
          <a:sy n="82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727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A7EAD6-B148-43C8-B404-2AE74396FEBA}" type="datetimeFigureOut">
              <a:rPr lang="en-US" smtClean="0"/>
              <a:t>4/9/2020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32CCF9-231E-4519-A916-497F3F81E1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752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1C293-2F36-4A28-AAB2-82B8D77322BE}" type="datetime1">
              <a:rPr lang="en-US" smtClean="0"/>
              <a:t>4/9/2020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Adult MHFA Manual, 2016, MHFA England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11CD9-1D5C-4AC2-B793-A64798B1BD7D}" type="datetime1">
              <a:rPr lang="en-US" smtClean="0"/>
              <a:t>4/9/2020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Adult MHFA Manual, 2016, MHFA England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C15F2-14D5-44B4-AE7F-5812EA8C1EBC}" type="datetime1">
              <a:rPr lang="en-US" smtClean="0"/>
              <a:t>4/9/2020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Adult MHFA Manual, 2016, MHFA England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70BDE-F016-4B79-ABA3-891B7D296E2D}" type="datetime1">
              <a:rPr lang="en-US" smtClean="0"/>
              <a:t>4/9/2020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Adult MHFA Manual, 2016, MHFA England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30E1B-8AC1-44A4-85BA-8C5C4D86662F}" type="datetime1">
              <a:rPr lang="en-US" smtClean="0"/>
              <a:t>4/9/2020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Adult MHFA Manual, 2016, MHFA England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B20CA-B0D7-416A-B035-756C2403DB99}" type="datetime1">
              <a:rPr lang="en-US" smtClean="0"/>
              <a:t>4/9/2020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Adult MHFA Manual, 2016, MHFA England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C1E11-66D2-45DF-9920-997D4C5B6B9A}" type="datetime1">
              <a:rPr lang="en-US" smtClean="0"/>
              <a:t>4/9/2020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Adult MHFA Manual, 2016, MHFA England</a:t>
            </a: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E3999-DBFE-466E-BEF1-CAD70EA1C5AB}" type="datetime1">
              <a:rPr lang="en-US" smtClean="0"/>
              <a:t>4/9/2020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Adult MHFA Manual, 2016, MHFA England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BB92E-5737-453C-8941-6F0CFE024221}" type="datetime1">
              <a:rPr lang="en-US" smtClean="0"/>
              <a:t>4/9/2020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Adult MHFA Manual, 2016, MHFA England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523C7-A140-4421-85F1-F40DB14FD075}" type="datetime1">
              <a:rPr lang="en-US" smtClean="0"/>
              <a:t>4/9/2020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Adult MHFA Manual, 2016, MHFA England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02F50-FDEC-4460-9A2F-1A1CEBE6D285}" type="datetime1">
              <a:rPr lang="en-US" smtClean="0"/>
              <a:t>4/9/2020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r>
              <a:rPr lang="en-GB" smtClean="0"/>
              <a:t>Adult MHFA Manual, 2016, MHFA England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989FE63-3FA3-4CF7-A190-1686D6AABC9C}" type="datetime1">
              <a:rPr lang="en-US" smtClean="0"/>
              <a:t>4/9/2020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GB" smtClean="0"/>
              <a:t>Adult MHFA Manual, 2016, MHFA England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mhfaengland.org/" TargetMode="External"/><Relationship Id="rId2" Type="http://schemas.openxmlformats.org/officeDocument/2006/relationships/hyperlink" Target="https://www.gov.uk/government/news/prime-minister-unveils-plans-to-transform-mental-health-support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s://neweconomics.org/2008/10/five-ways-to-wellbeing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ctionforhappiness.org/10-keys-to-happier-living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athchild.org.uk/connected/mental-health-training/" TargetMode="External"/><Relationship Id="rId2" Type="http://schemas.openxmlformats.org/officeDocument/2006/relationships/hyperlink" Target="https://www.cathchild.org.uk/school-counselling-and-therapy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cathchild.org.uk/rainbows-bereavment-support-programme/" TargetMode="External"/><Relationship Id="rId4" Type="http://schemas.openxmlformats.org/officeDocument/2006/relationships/hyperlink" Target="https://www.cathchild.org.uk/mental-health-first-aid/" TargetMode="Externa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athchild.org.uk/mental-health-first-aid/" TargetMode="External"/><Relationship Id="rId2" Type="http://schemas.openxmlformats.org/officeDocument/2006/relationships/hyperlink" Target="https://mhfaengland.org/individuals/adult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GB" dirty="0" smtClean="0"/>
              <a:t>Adult Mental Health First Aid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Adult MHFA Manual, 2016, MHFA England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9454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Section 1:</a:t>
            </a:r>
            <a:br>
              <a:rPr lang="en-GB" dirty="0" smtClean="0"/>
            </a:br>
            <a:r>
              <a:rPr lang="en-GB" dirty="0" smtClean="0"/>
              <a:t>Mental Health First Aid</a:t>
            </a:r>
            <a:br>
              <a:rPr lang="en-GB" dirty="0" smtClean="0"/>
            </a:br>
            <a:r>
              <a:rPr lang="en-GB" dirty="0" smtClean="0"/>
              <a:t>What is Mental Health First Aid?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b="1" dirty="0" smtClean="0"/>
              <a:t>It’s aims are to: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Preserve life where a person may be at risk of harm to themselves or others.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Provide help to prevent the mental health issue from becoming more serious.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Promote recovery of good mental health.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Provide comfort to a person with a mental health issue.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Raise awareness of mental health issues in the community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Reduce stigma and discrimination</a:t>
            </a:r>
          </a:p>
          <a:p>
            <a:endParaRPr lang="en-GB" dirty="0" smtClean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b="1" dirty="0" smtClean="0"/>
              <a:t>The course teaches people:</a:t>
            </a:r>
          </a:p>
          <a:p>
            <a:pPr marL="0" indent="0">
              <a:buNone/>
            </a:pPr>
            <a:endParaRPr lang="en-GB" b="1" dirty="0" smtClean="0"/>
          </a:p>
          <a:p>
            <a:r>
              <a:rPr lang="en-GB" dirty="0" smtClean="0"/>
              <a:t> How to spot early signs of mental health issues, including warning signs of common mental health crises </a:t>
            </a:r>
          </a:p>
          <a:p>
            <a:r>
              <a:rPr lang="en-GB" dirty="0" smtClean="0"/>
              <a:t>How to offer and provide initial help</a:t>
            </a:r>
          </a:p>
          <a:p>
            <a:r>
              <a:rPr lang="en-GB" dirty="0" smtClean="0"/>
              <a:t>How to guide a person towards appropriate treatment and other sources of supportive help.</a:t>
            </a:r>
          </a:p>
          <a:p>
            <a:endParaRPr lang="en-GB" dirty="0"/>
          </a:p>
          <a:p>
            <a:r>
              <a:rPr lang="en-GB" dirty="0" smtClean="0"/>
              <a:t>It does </a:t>
            </a:r>
            <a:r>
              <a:rPr lang="en-GB" b="1" dirty="0" smtClean="0"/>
              <a:t>not </a:t>
            </a:r>
            <a:r>
              <a:rPr lang="en-GB" dirty="0" smtClean="0"/>
              <a:t>teach people to provide a diagnosis or therapy</a:t>
            </a:r>
          </a:p>
          <a:p>
            <a:endParaRPr lang="en-GB" dirty="0" smtClean="0"/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Adult MHFA Manual, 2016, MHFA England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4400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Section 1:</a:t>
            </a:r>
            <a:br>
              <a:rPr lang="en-GB" dirty="0"/>
            </a:br>
            <a:r>
              <a:rPr lang="en-GB" dirty="0"/>
              <a:t>Mental Health First Aid</a:t>
            </a:r>
            <a:br>
              <a:rPr lang="en-GB" dirty="0"/>
            </a:br>
            <a:r>
              <a:rPr lang="en-GB" dirty="0" smtClean="0"/>
              <a:t>Why Mental </a:t>
            </a:r>
            <a:r>
              <a:rPr lang="en-GB" dirty="0"/>
              <a:t>Health First Aid?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Mental health  issues are common</a:t>
            </a:r>
          </a:p>
          <a:p>
            <a:r>
              <a:rPr lang="en-GB" dirty="0" smtClean="0"/>
              <a:t>There is stigma associated with mental ill health</a:t>
            </a:r>
          </a:p>
          <a:p>
            <a:r>
              <a:rPr lang="en-GB" dirty="0" smtClean="0"/>
              <a:t>Many people are not well informed</a:t>
            </a:r>
          </a:p>
          <a:p>
            <a:r>
              <a:rPr lang="en-GB" dirty="0" smtClean="0"/>
              <a:t>Many people with mental health issues don’t get adequate treatment or they delay accessing treatment</a:t>
            </a:r>
          </a:p>
          <a:p>
            <a:r>
              <a:rPr lang="en-GB" dirty="0" smtClean="0"/>
              <a:t>People may lack the insight to realise that they need help or that help is available</a:t>
            </a:r>
          </a:p>
          <a:p>
            <a:r>
              <a:rPr lang="en-GB" dirty="0" smtClean="0"/>
              <a:t>Members of the general public often don’t know how to respond</a:t>
            </a:r>
          </a:p>
          <a:p>
            <a:r>
              <a:rPr lang="en-GB" dirty="0" smtClean="0"/>
              <a:t>Mental Health First Aid has been found to be effective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Adult MHFA Manual, 2016, MHFA England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9747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Section 1:</a:t>
            </a:r>
            <a:br>
              <a:rPr lang="en-GB" dirty="0" smtClean="0"/>
            </a:br>
            <a:r>
              <a:rPr lang="en-GB" dirty="0" smtClean="0"/>
              <a:t>Mental Health First Aid Action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The five basis steps:  ALGEE</a:t>
            </a:r>
          </a:p>
          <a:p>
            <a:pPr marL="514350" indent="-514350">
              <a:buFont typeface="+mj-lt"/>
              <a:buAutoNum type="arabicPeriod"/>
            </a:pPr>
            <a:r>
              <a:rPr lang="en-GB" b="1" dirty="0" smtClean="0"/>
              <a:t>Approach</a:t>
            </a:r>
            <a:r>
              <a:rPr lang="en-US" b="1" dirty="0" smtClean="0"/>
              <a:t> </a:t>
            </a:r>
            <a:r>
              <a:rPr lang="en-US" dirty="0" smtClean="0"/>
              <a:t>the person, assess and assist with any crisis</a:t>
            </a:r>
          </a:p>
          <a:p>
            <a:pPr marL="514350" indent="-514350">
              <a:buFont typeface="+mj-lt"/>
              <a:buAutoNum type="arabicPeriod"/>
            </a:pPr>
            <a:r>
              <a:rPr lang="en-GB" b="1" dirty="0" smtClean="0"/>
              <a:t>Listen</a:t>
            </a:r>
            <a:r>
              <a:rPr lang="en-GB" dirty="0" smtClean="0"/>
              <a:t> and communicate non-judgementally</a:t>
            </a:r>
          </a:p>
          <a:p>
            <a:pPr marL="514350" indent="-514350">
              <a:buFont typeface="+mj-lt"/>
              <a:buAutoNum type="arabicPeriod"/>
            </a:pPr>
            <a:r>
              <a:rPr lang="en-GB" b="1" dirty="0" smtClean="0"/>
              <a:t>Give</a:t>
            </a:r>
            <a:r>
              <a:rPr lang="en-GB" dirty="0" smtClean="0"/>
              <a:t> support and information</a:t>
            </a:r>
          </a:p>
          <a:p>
            <a:pPr marL="514350" indent="-514350">
              <a:buFont typeface="+mj-lt"/>
              <a:buAutoNum type="arabicPeriod"/>
            </a:pPr>
            <a:r>
              <a:rPr lang="en-GB" b="1" dirty="0" smtClean="0"/>
              <a:t>Encourage</a:t>
            </a:r>
            <a:r>
              <a:rPr lang="en-GB" dirty="0" smtClean="0"/>
              <a:t> the person to get appropriate professional help</a:t>
            </a:r>
          </a:p>
          <a:p>
            <a:pPr marL="514350" indent="-514350">
              <a:buFont typeface="+mj-lt"/>
              <a:buAutoNum type="arabicPeriod"/>
            </a:pPr>
            <a:r>
              <a:rPr lang="en-GB" b="1" dirty="0" smtClean="0"/>
              <a:t>Encourage</a:t>
            </a:r>
            <a:r>
              <a:rPr lang="en-GB" dirty="0" smtClean="0"/>
              <a:t> other supports</a:t>
            </a:r>
          </a:p>
          <a:p>
            <a:pPr marL="514350" indent="-514350">
              <a:buFont typeface="+mj-lt"/>
              <a:buAutoNum type="arabicPeriod"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Adult MHFA Manual, 2016, MHFA England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166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Section 1:</a:t>
            </a:r>
            <a:br>
              <a:rPr lang="en-GB" dirty="0" smtClean="0"/>
            </a:br>
            <a:r>
              <a:rPr lang="en-GB" dirty="0" smtClean="0"/>
              <a:t>Mental Health First Aid Action Plan - Things to bare in mind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It is important to care for yourself when offering help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Providing Mental Health First Aid to someone from a different cultural background</a:t>
            </a:r>
          </a:p>
          <a:p>
            <a:r>
              <a:rPr lang="en-GB" dirty="0" smtClean="0"/>
              <a:t>Being culturally competent when providing Mental Health First Aid</a:t>
            </a:r>
          </a:p>
          <a:p>
            <a:r>
              <a:rPr lang="en-GB" dirty="0" smtClean="0"/>
              <a:t>Practising cultural safety</a:t>
            </a:r>
            <a:endParaRPr lang="en-GB" dirty="0"/>
          </a:p>
          <a:p>
            <a:pPr marL="0" indent="0">
              <a:buNone/>
            </a:pPr>
            <a:endParaRPr lang="en-GB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Adult MHFA Manual, 2016, MHFA England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795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Section 1:</a:t>
            </a:r>
            <a:br>
              <a:rPr lang="en-GB" dirty="0" smtClean="0"/>
            </a:br>
            <a:r>
              <a:rPr lang="en-GB" dirty="0" smtClean="0"/>
              <a:t>About </a:t>
            </a:r>
            <a:r>
              <a:rPr lang="en-GB" dirty="0"/>
              <a:t>M</a:t>
            </a:r>
            <a:r>
              <a:rPr lang="en-GB" dirty="0" smtClean="0"/>
              <a:t>ental health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What is mental health?</a:t>
            </a:r>
          </a:p>
          <a:p>
            <a:r>
              <a:rPr lang="en-GB" dirty="0" smtClean="0"/>
              <a:t>What is mental ill health?</a:t>
            </a:r>
          </a:p>
          <a:p>
            <a:r>
              <a:rPr lang="en-GB" dirty="0" smtClean="0"/>
              <a:t>How common are mental illnesses?</a:t>
            </a:r>
          </a:p>
          <a:p>
            <a:r>
              <a:rPr lang="en-GB" dirty="0" smtClean="0"/>
              <a:t>The impact of mental health issues</a:t>
            </a:r>
          </a:p>
          <a:p>
            <a:r>
              <a:rPr lang="en-GB" dirty="0" smtClean="0"/>
              <a:t>Spectrum of interventions for mental ill health</a:t>
            </a:r>
          </a:p>
          <a:p>
            <a:pPr lvl="1"/>
            <a:r>
              <a:rPr lang="en-GB" dirty="0" smtClean="0"/>
              <a:t>Prevention</a:t>
            </a:r>
          </a:p>
          <a:p>
            <a:pPr lvl="1"/>
            <a:r>
              <a:rPr lang="en-GB" dirty="0" smtClean="0"/>
              <a:t>Early intervention</a:t>
            </a:r>
          </a:p>
          <a:p>
            <a:pPr lvl="1"/>
            <a:r>
              <a:rPr lang="en-GB" dirty="0" smtClean="0"/>
              <a:t>Treatment and support</a:t>
            </a:r>
          </a:p>
          <a:p>
            <a:pPr lvl="1"/>
            <a:r>
              <a:rPr lang="en-GB" dirty="0" smtClean="0"/>
              <a:t>Professionals who can help</a:t>
            </a:r>
          </a:p>
          <a:p>
            <a:r>
              <a:rPr lang="en-GB" dirty="0" smtClean="0"/>
              <a:t>Recovery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Adult MHFA Manual, 2016, MHFA England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707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Section 1: Stigma and Discrimination – Strands of inequality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Mental Health and Age</a:t>
            </a:r>
          </a:p>
          <a:p>
            <a:r>
              <a:rPr lang="en-GB" dirty="0" smtClean="0"/>
              <a:t>Mental Health and Gender</a:t>
            </a:r>
          </a:p>
          <a:p>
            <a:r>
              <a:rPr lang="en-GB" dirty="0" smtClean="0"/>
              <a:t>Mental Health and Disability</a:t>
            </a:r>
          </a:p>
          <a:p>
            <a:r>
              <a:rPr lang="en-GB" dirty="0" smtClean="0"/>
              <a:t>Mental Health, Race and Ethnicity</a:t>
            </a:r>
          </a:p>
          <a:p>
            <a:r>
              <a:rPr lang="en-GB" dirty="0" smtClean="0"/>
              <a:t>Mental Health and Religion and Belief</a:t>
            </a:r>
          </a:p>
          <a:p>
            <a:r>
              <a:rPr lang="en-GB" dirty="0" smtClean="0"/>
              <a:t>Mental Health and Sexuality</a:t>
            </a:r>
          </a:p>
          <a:p>
            <a:r>
              <a:rPr lang="en-GB" dirty="0" smtClean="0"/>
              <a:t>The mental health continuum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Adult MHFA Manual, 2016, MHFA England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399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Section 1:</a:t>
            </a:r>
            <a:br>
              <a:rPr lang="en-GB" dirty="0" smtClean="0"/>
            </a:br>
            <a:r>
              <a:rPr lang="en-GB" dirty="0" smtClean="0"/>
              <a:t>What influences mental health?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Stress and vulnerability models</a:t>
            </a:r>
          </a:p>
          <a:p>
            <a:pPr lvl="1"/>
            <a:r>
              <a:rPr lang="en-GB" dirty="0" smtClean="0"/>
              <a:t>Sources  of stress</a:t>
            </a:r>
          </a:p>
          <a:p>
            <a:pPr lvl="1"/>
            <a:r>
              <a:rPr lang="en-GB" dirty="0" smtClean="0"/>
              <a:t>The Stress Vulnerability Model</a:t>
            </a:r>
          </a:p>
          <a:p>
            <a:pPr lvl="1"/>
            <a:r>
              <a:rPr lang="en-GB" dirty="0" smtClean="0"/>
              <a:t>The Stress Container</a:t>
            </a:r>
          </a:p>
          <a:p>
            <a:r>
              <a:rPr lang="en-GB" dirty="0" smtClean="0"/>
              <a:t>Protective and risk factors</a:t>
            </a:r>
          </a:p>
          <a:p>
            <a:pPr lvl="1"/>
            <a:r>
              <a:rPr lang="en-GB" dirty="0" smtClean="0"/>
              <a:t>Protective factors</a:t>
            </a:r>
          </a:p>
          <a:p>
            <a:pPr lvl="1"/>
            <a:r>
              <a:rPr lang="en-GB" dirty="0" smtClean="0"/>
              <a:t>Risk factors</a:t>
            </a:r>
          </a:p>
          <a:p>
            <a:pPr lvl="1"/>
            <a:r>
              <a:rPr lang="en-GB" dirty="0" smtClean="0"/>
              <a:t>Nature vs nurture</a:t>
            </a:r>
          </a:p>
          <a:p>
            <a:r>
              <a:rPr lang="en-GB" dirty="0" smtClean="0"/>
              <a:t>The Frame of Reference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Adult MHFA Manual, 2016, MHFA England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67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Section 1:</a:t>
            </a:r>
            <a:br>
              <a:rPr lang="en-GB" dirty="0" smtClean="0"/>
            </a:br>
            <a:r>
              <a:rPr lang="en-GB" dirty="0" smtClean="0"/>
              <a:t>What is depression?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Symptoms of depression</a:t>
            </a:r>
          </a:p>
          <a:p>
            <a:r>
              <a:rPr lang="en-GB" dirty="0" smtClean="0"/>
              <a:t>Effects of depression</a:t>
            </a:r>
          </a:p>
          <a:p>
            <a:r>
              <a:rPr lang="en-GB" dirty="0" smtClean="0"/>
              <a:t>Warning signs of depression</a:t>
            </a:r>
          </a:p>
          <a:p>
            <a:pPr lvl="1"/>
            <a:r>
              <a:rPr lang="en-GB" dirty="0" smtClean="0"/>
              <a:t>Physical Appearance</a:t>
            </a:r>
          </a:p>
          <a:p>
            <a:pPr lvl="1"/>
            <a:r>
              <a:rPr lang="en-GB" dirty="0" smtClean="0"/>
              <a:t>Attitudes and thinking</a:t>
            </a:r>
          </a:p>
          <a:p>
            <a:r>
              <a:rPr lang="en-GB" dirty="0" smtClean="0"/>
              <a:t>Bipolar disorder  - a particular type of depression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Adult MHFA Manual, 2016, MHFA England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532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Section 1:</a:t>
            </a:r>
            <a:br>
              <a:rPr lang="en-GB" dirty="0" smtClean="0"/>
            </a:br>
            <a:r>
              <a:rPr lang="en-GB" dirty="0" smtClean="0"/>
              <a:t>Risk Factors for depression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Examples of risk factors</a:t>
            </a:r>
          </a:p>
          <a:p>
            <a:r>
              <a:rPr lang="en-GB" dirty="0" smtClean="0"/>
              <a:t>Those most prone to depression</a:t>
            </a:r>
          </a:p>
          <a:p>
            <a:r>
              <a:rPr lang="en-GB" dirty="0" smtClean="0"/>
              <a:t>Perinatal Depression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Adult MHFA Manual, 2016, MHFA England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814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Section 1:</a:t>
            </a:r>
            <a:br>
              <a:rPr lang="en-GB" dirty="0" smtClean="0"/>
            </a:br>
            <a:r>
              <a:rPr lang="en-GB" dirty="0" smtClean="0"/>
              <a:t>Depression in the workplace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rationale for addressing mental health in the workplace</a:t>
            </a:r>
          </a:p>
          <a:p>
            <a:r>
              <a:rPr lang="en-GB" dirty="0" smtClean="0"/>
              <a:t>Supporting mental health in </a:t>
            </a:r>
            <a:r>
              <a:rPr lang="en-GB" smtClean="0"/>
              <a:t>the workplace</a:t>
            </a:r>
            <a:endParaRPr lang="en-GB" dirty="0" smtClean="0"/>
          </a:p>
          <a:p>
            <a:r>
              <a:rPr lang="en-GB" dirty="0" smtClean="0"/>
              <a:t>Possible signs and symptoms of depression in the workplace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Adult MHFA Manual, 2016, MHFA England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906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Mental Health First Aid :- </a:t>
            </a:r>
            <a:br>
              <a:rPr lang="en-GB" dirty="0" smtClean="0"/>
            </a:br>
            <a:r>
              <a:rPr lang="en-GB" dirty="0" smtClean="0"/>
              <a:t>A Rationale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b="1" dirty="0"/>
              <a:t>Why Mental Health First Aid?</a:t>
            </a:r>
            <a:endParaRPr lang="en-US" dirty="0"/>
          </a:p>
          <a:p>
            <a:r>
              <a:rPr lang="en-GB" dirty="0"/>
              <a:t>In 2017 the UK Government launched </a:t>
            </a:r>
            <a:r>
              <a:rPr lang="en-GB" dirty="0" smtClean="0"/>
              <a:t>a campaign </a:t>
            </a:r>
            <a:r>
              <a:rPr lang="en-GB" dirty="0"/>
              <a:t>to train one million people in basic mental health ‘first aid’ skills to aid mental health support in schools, workplaces and communities across the UK.   In a press release the Prime Minister Theresa May stated:</a:t>
            </a:r>
            <a:endParaRPr lang="en-US" dirty="0"/>
          </a:p>
          <a:p>
            <a:endParaRPr lang="en-US" dirty="0"/>
          </a:p>
          <a:p>
            <a:r>
              <a:rPr lang="en-GB" i="1" dirty="0"/>
              <a:t>“I want us to employ the power of government as a force for good to transform the way we deal with mental health problems right across society, and at every stage of life.</a:t>
            </a:r>
            <a:r>
              <a:rPr lang="en-US" i="1" dirty="0"/>
              <a:t>”</a:t>
            </a:r>
            <a:endParaRPr lang="en-US" dirty="0"/>
          </a:p>
          <a:p>
            <a:endParaRPr lang="en-US" dirty="0"/>
          </a:p>
          <a:p>
            <a:r>
              <a:rPr lang="en-GB" i="1" dirty="0"/>
              <a:t>“This starts with ensuring that children and young people get the help and support they need and deserve – because we know that mental illness too often starts in childhood and that when left untreated, can blight lives, and become entrenched</a:t>
            </a:r>
            <a:r>
              <a:rPr lang="en-US" i="1" dirty="0"/>
              <a:t>”</a:t>
            </a:r>
            <a:r>
              <a:rPr lang="en-GB" i="1" dirty="0"/>
              <a:t>   </a:t>
            </a:r>
            <a:r>
              <a:rPr lang="en-GB" i="1" u="sng" dirty="0">
                <a:hlinkClick r:id="rId2"/>
              </a:rPr>
              <a:t>https://www.gov.uk/government/news/prime-minister-unveils-plans-to-transform-mental-health-support</a:t>
            </a:r>
            <a:endParaRPr lang="en-US" dirty="0"/>
          </a:p>
          <a:p>
            <a:endParaRPr lang="en-US" dirty="0"/>
          </a:p>
          <a:p>
            <a:r>
              <a:rPr lang="en-GB" dirty="0"/>
              <a:t>MHFA England </a:t>
            </a:r>
            <a:r>
              <a:rPr lang="en-GB" dirty="0" smtClean="0"/>
              <a:t>is </a:t>
            </a:r>
            <a:r>
              <a:rPr lang="en-GB" dirty="0"/>
              <a:t>the UK accredited provider of Mental Health First Aid </a:t>
            </a:r>
            <a:r>
              <a:rPr lang="en-GB" dirty="0" smtClean="0"/>
              <a:t>Training, with the aim </a:t>
            </a:r>
            <a:r>
              <a:rPr lang="en-GB" dirty="0"/>
              <a:t>to improve the mental health of the </a:t>
            </a:r>
            <a:r>
              <a:rPr lang="en-GB" dirty="0" smtClean="0"/>
              <a:t>nation.</a:t>
            </a:r>
          </a:p>
          <a:p>
            <a:r>
              <a:rPr lang="en-GB" u="sng" dirty="0" smtClean="0">
                <a:hlinkClick r:id="rId3"/>
              </a:rPr>
              <a:t>https</a:t>
            </a:r>
            <a:r>
              <a:rPr lang="en-GB" u="sng" dirty="0">
                <a:hlinkClick r:id="rId3"/>
              </a:rPr>
              <a:t>://mhfaengland.org/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Adult MHFA Manual, 2016, MHFA England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0462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Section 1:</a:t>
            </a:r>
            <a:br>
              <a:rPr lang="en-GB" dirty="0" smtClean="0"/>
            </a:br>
            <a:r>
              <a:rPr lang="en-GB" dirty="0" smtClean="0"/>
              <a:t>Useful Statistics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Prevalence and impact of mental ill health global facts and figures</a:t>
            </a:r>
          </a:p>
          <a:p>
            <a:r>
              <a:rPr lang="en-GB" dirty="0" smtClean="0"/>
              <a:t>Prevalence and impact of mental ill health UK facts and figures</a:t>
            </a:r>
          </a:p>
          <a:p>
            <a:r>
              <a:rPr lang="en-GB" dirty="0" smtClean="0"/>
              <a:t>Mental health – inequality, discrimination and stigma – facts and figures</a:t>
            </a:r>
          </a:p>
          <a:p>
            <a:r>
              <a:rPr lang="en-GB" dirty="0" smtClean="0"/>
              <a:t>Depression and mood disorders – facts and figures.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Adult MHFA Manual, 2016, MHFA England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049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Section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Suicide</a:t>
            </a:r>
          </a:p>
          <a:p>
            <a:r>
              <a:rPr lang="en-GB" dirty="0" smtClean="0"/>
              <a:t>First aid for suicidal crisis</a:t>
            </a:r>
          </a:p>
          <a:p>
            <a:r>
              <a:rPr lang="en-GB" dirty="0" smtClean="0"/>
              <a:t>First </a:t>
            </a:r>
            <a:r>
              <a:rPr lang="en-GB" dirty="0"/>
              <a:t>a</a:t>
            </a:r>
            <a:r>
              <a:rPr lang="en-GB" dirty="0" smtClean="0"/>
              <a:t>id for depression</a:t>
            </a:r>
            <a:endParaRPr lang="en-GB" dirty="0"/>
          </a:p>
          <a:p>
            <a:r>
              <a:rPr lang="en-GB" dirty="0"/>
              <a:t>Substance </a:t>
            </a:r>
            <a:r>
              <a:rPr lang="en-GB" dirty="0" smtClean="0"/>
              <a:t>misuse</a:t>
            </a:r>
            <a:endParaRPr lang="en-GB" dirty="0"/>
          </a:p>
          <a:p>
            <a:r>
              <a:rPr lang="en-GB" dirty="0"/>
              <a:t>Useful Statistics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Adult MHFA Manual, 2016, MHFA England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532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Section 2: </a:t>
            </a:r>
            <a:br>
              <a:rPr lang="en-GB" dirty="0" smtClean="0"/>
            </a:br>
            <a:r>
              <a:rPr lang="en-GB" dirty="0" smtClean="0"/>
              <a:t>About suicide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About Suicide</a:t>
            </a:r>
          </a:p>
          <a:p>
            <a:pPr lvl="1"/>
            <a:r>
              <a:rPr lang="en-GB" dirty="0" smtClean="0"/>
              <a:t>Myths and facts about suicide</a:t>
            </a:r>
          </a:p>
          <a:p>
            <a:r>
              <a:rPr lang="en-GB" dirty="0" smtClean="0"/>
              <a:t>First </a:t>
            </a:r>
            <a:r>
              <a:rPr lang="en-GB" dirty="0"/>
              <a:t>Aid for </a:t>
            </a:r>
            <a:r>
              <a:rPr lang="en-GB" dirty="0" smtClean="0"/>
              <a:t>depression (Using </a:t>
            </a:r>
            <a:r>
              <a:rPr lang="en-GB" dirty="0"/>
              <a:t>the five basics steps ALGEE</a:t>
            </a:r>
            <a:r>
              <a:rPr lang="en-GB" dirty="0" smtClean="0"/>
              <a:t>)</a:t>
            </a:r>
          </a:p>
          <a:p>
            <a:r>
              <a:rPr lang="en-GB" dirty="0" smtClean="0"/>
              <a:t>Wellbeing Approaches</a:t>
            </a:r>
            <a:endParaRPr lang="en-GB" dirty="0"/>
          </a:p>
          <a:p>
            <a:endParaRPr lang="en-GB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Adult MHFA Manual, 2016, MHFA England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0522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Section 2: </a:t>
            </a:r>
            <a:br>
              <a:rPr lang="en-GB" dirty="0" smtClean="0"/>
            </a:br>
            <a:r>
              <a:rPr lang="en-GB" dirty="0" smtClean="0"/>
              <a:t>First aid </a:t>
            </a:r>
            <a:r>
              <a:rPr lang="en-GB" dirty="0"/>
              <a:t>for suicidal crisis (Using the five basics steps ALGEE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First aid for </a:t>
            </a:r>
            <a:r>
              <a:rPr lang="en-GB" dirty="0" smtClean="0"/>
              <a:t>suicidal crisis </a:t>
            </a:r>
            <a:r>
              <a:rPr lang="en-GB" dirty="0"/>
              <a:t>– The five basic steps</a:t>
            </a:r>
          </a:p>
          <a:p>
            <a:r>
              <a:rPr lang="en-GB" dirty="0"/>
              <a:t>Approach the person, assess and assist with any crisis</a:t>
            </a:r>
          </a:p>
          <a:p>
            <a:r>
              <a:rPr lang="en-GB" dirty="0"/>
              <a:t>Listen and communicate non-judgementally</a:t>
            </a:r>
          </a:p>
          <a:p>
            <a:r>
              <a:rPr lang="en-GB" dirty="0"/>
              <a:t>Give support and information</a:t>
            </a:r>
          </a:p>
          <a:p>
            <a:r>
              <a:rPr lang="en-GB" dirty="0"/>
              <a:t>Encourage the person to get appropriate professional help</a:t>
            </a:r>
          </a:p>
          <a:p>
            <a:r>
              <a:rPr lang="en-GB" dirty="0"/>
              <a:t>Encourage other supports</a:t>
            </a:r>
          </a:p>
          <a:p>
            <a:endParaRPr lang="en-GB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Adult MHFA Manual, 2016, MHFA England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2292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Section 2: </a:t>
            </a:r>
            <a:br>
              <a:rPr lang="en-GB" dirty="0" smtClean="0"/>
            </a:br>
            <a:r>
              <a:rPr lang="en-GB" dirty="0"/>
              <a:t> First Aid for depression (Using the five basics steps ALGEE)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First aid for </a:t>
            </a:r>
            <a:r>
              <a:rPr lang="en-GB" dirty="0" smtClean="0"/>
              <a:t>depression </a:t>
            </a:r>
            <a:r>
              <a:rPr lang="en-GB" dirty="0"/>
              <a:t>– The five basic steps</a:t>
            </a:r>
          </a:p>
          <a:p>
            <a:r>
              <a:rPr lang="en-GB" dirty="0"/>
              <a:t>Approach the person, assess and assist with any crisis</a:t>
            </a:r>
          </a:p>
          <a:p>
            <a:r>
              <a:rPr lang="en-GB" dirty="0"/>
              <a:t>Listen and communicate non-judgementally</a:t>
            </a:r>
          </a:p>
          <a:p>
            <a:r>
              <a:rPr lang="en-GB" dirty="0"/>
              <a:t>Give support and information</a:t>
            </a:r>
          </a:p>
          <a:p>
            <a:r>
              <a:rPr lang="en-GB" dirty="0"/>
              <a:t>Encourage the person to get appropriate professional help</a:t>
            </a:r>
          </a:p>
          <a:p>
            <a:r>
              <a:rPr lang="en-GB" dirty="0"/>
              <a:t>Encourage other supports</a:t>
            </a:r>
          </a:p>
          <a:p>
            <a:pPr marL="0" indent="0">
              <a:buNone/>
            </a:pPr>
            <a:endParaRPr lang="en-GB" dirty="0" smtClean="0"/>
          </a:p>
          <a:p>
            <a:endParaRPr lang="en-GB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Adult MHFA Manual, 2016, MHFA England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4924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Section 2:</a:t>
            </a:r>
            <a:br>
              <a:rPr lang="en-GB" dirty="0" smtClean="0"/>
            </a:br>
            <a:r>
              <a:rPr lang="en-GB" dirty="0" smtClean="0"/>
              <a:t>First aid for depression - </a:t>
            </a:r>
            <a:br>
              <a:rPr lang="en-GB" dirty="0" smtClean="0"/>
            </a:br>
            <a:r>
              <a:rPr lang="en-GB" dirty="0" smtClean="0"/>
              <a:t>The Five Ways to Wellbeing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Connect…</a:t>
            </a:r>
          </a:p>
          <a:p>
            <a:r>
              <a:rPr lang="en-GB" dirty="0" smtClean="0"/>
              <a:t>Be Active…</a:t>
            </a:r>
          </a:p>
          <a:p>
            <a:r>
              <a:rPr lang="en-GB" dirty="0" smtClean="0"/>
              <a:t>Take Notice…</a:t>
            </a:r>
          </a:p>
          <a:p>
            <a:r>
              <a:rPr lang="en-GB" dirty="0" smtClean="0"/>
              <a:t>Keep Learning…</a:t>
            </a:r>
          </a:p>
          <a:p>
            <a:r>
              <a:rPr lang="en-GB" dirty="0" smtClean="0"/>
              <a:t>Give… 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For more information - </a:t>
            </a:r>
          </a:p>
          <a:p>
            <a:pPr marL="0" indent="0">
              <a:buNone/>
            </a:pPr>
            <a:r>
              <a:rPr lang="en-US" i="1" dirty="0" smtClean="0">
                <a:hlinkClick r:id="rId2"/>
              </a:rPr>
              <a:t>https</a:t>
            </a:r>
            <a:r>
              <a:rPr lang="en-US" i="1" dirty="0">
                <a:hlinkClick r:id="rId2"/>
              </a:rPr>
              <a:t>://</a:t>
            </a:r>
            <a:r>
              <a:rPr lang="en-US" i="1" dirty="0" smtClean="0">
                <a:hlinkClick r:id="rId2"/>
              </a:rPr>
              <a:t>neweconomics.org/2008/10/five-ways-to-wellbeing</a:t>
            </a:r>
            <a:endParaRPr lang="en-US" i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Adult MHFA Manual, 2016, MHFA England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6725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Section 2:</a:t>
            </a:r>
            <a:br>
              <a:rPr lang="en-GB" dirty="0" smtClean="0"/>
            </a:br>
            <a:r>
              <a:rPr lang="en-GB" dirty="0" smtClean="0"/>
              <a:t>First aid for depression  - </a:t>
            </a:r>
            <a:br>
              <a:rPr lang="en-GB" dirty="0" smtClean="0"/>
            </a:br>
            <a:r>
              <a:rPr lang="en-GB" dirty="0" smtClean="0"/>
              <a:t>The 10 Keys to Happier Living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Giving – Do things for others</a:t>
            </a:r>
          </a:p>
          <a:p>
            <a:r>
              <a:rPr lang="en-GB" dirty="0" smtClean="0"/>
              <a:t>Relating – Connect with people</a:t>
            </a:r>
          </a:p>
          <a:p>
            <a:r>
              <a:rPr lang="en-GB" dirty="0" smtClean="0"/>
              <a:t>Exercising – Take care of your body</a:t>
            </a:r>
          </a:p>
          <a:p>
            <a:r>
              <a:rPr lang="en-GB" dirty="0" smtClean="0"/>
              <a:t>Awareness – Live life mindfully</a:t>
            </a:r>
          </a:p>
          <a:p>
            <a:r>
              <a:rPr lang="en-GB" dirty="0" smtClean="0"/>
              <a:t>Trying Out – </a:t>
            </a:r>
            <a:r>
              <a:rPr lang="en-GB" dirty="0"/>
              <a:t>K</a:t>
            </a:r>
            <a:r>
              <a:rPr lang="en-GB" dirty="0" smtClean="0"/>
              <a:t>eep learning new things</a:t>
            </a:r>
          </a:p>
          <a:p>
            <a:r>
              <a:rPr lang="en-GB" dirty="0" smtClean="0"/>
              <a:t>Direction – Have goals to look forward to</a:t>
            </a:r>
          </a:p>
          <a:p>
            <a:r>
              <a:rPr lang="en-GB" dirty="0" smtClean="0"/>
              <a:t>Resilience – Find ways to bounce back</a:t>
            </a:r>
          </a:p>
          <a:p>
            <a:r>
              <a:rPr lang="en-GB" dirty="0" smtClean="0"/>
              <a:t>Emotions – Look for what is good</a:t>
            </a:r>
          </a:p>
          <a:p>
            <a:r>
              <a:rPr lang="en-GB" dirty="0" smtClean="0"/>
              <a:t>Acceptance – Ce comfortable with who you are</a:t>
            </a:r>
          </a:p>
          <a:p>
            <a:r>
              <a:rPr lang="en-GB" dirty="0" smtClean="0"/>
              <a:t>Meaning – Be part of something bigger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For more information - </a:t>
            </a:r>
          </a:p>
          <a:p>
            <a:pPr marL="0" indent="0">
              <a:buNone/>
            </a:pPr>
            <a:r>
              <a:rPr lang="en-US" dirty="0">
                <a:hlinkClick r:id="rId2"/>
              </a:rPr>
              <a:t>https://www.actionforhappiness.org/10-keys-to-happier-living</a:t>
            </a:r>
            <a:endParaRPr lang="en-US" i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Adult MHFA Manual, 2016, MHFA England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538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Section 2:</a:t>
            </a:r>
            <a:br>
              <a:rPr lang="en-GB" dirty="0" smtClean="0"/>
            </a:br>
            <a:r>
              <a:rPr lang="en-GB" dirty="0" smtClean="0"/>
              <a:t>Substance Misuse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What is substance misuse?</a:t>
            </a:r>
          </a:p>
          <a:p>
            <a:r>
              <a:rPr lang="en-GB" dirty="0" smtClean="0"/>
              <a:t>Symptoms of substance misuse</a:t>
            </a:r>
          </a:p>
          <a:p>
            <a:pPr lvl="1"/>
            <a:r>
              <a:rPr lang="en-GB" dirty="0" smtClean="0"/>
              <a:t>Dependence syndrome</a:t>
            </a:r>
          </a:p>
          <a:p>
            <a:pPr lvl="1"/>
            <a:r>
              <a:rPr lang="en-GB" dirty="0" smtClean="0"/>
              <a:t>Harmful Use</a:t>
            </a:r>
          </a:p>
          <a:p>
            <a:r>
              <a:rPr lang="en-GB" dirty="0" smtClean="0"/>
              <a:t>Alcohol</a:t>
            </a:r>
          </a:p>
          <a:p>
            <a:pPr lvl="1"/>
            <a:r>
              <a:rPr lang="en-GB" dirty="0" smtClean="0"/>
              <a:t>Short-term problems caused by alcohol intoxication</a:t>
            </a:r>
          </a:p>
          <a:p>
            <a:pPr lvl="1"/>
            <a:r>
              <a:rPr lang="en-GB" dirty="0" smtClean="0"/>
              <a:t>Long-term </a:t>
            </a:r>
            <a:r>
              <a:rPr lang="en-GB" dirty="0"/>
              <a:t>problems caused by alcohol </a:t>
            </a:r>
            <a:r>
              <a:rPr lang="en-GB" dirty="0" smtClean="0"/>
              <a:t>use</a:t>
            </a:r>
          </a:p>
          <a:p>
            <a:pPr lvl="1"/>
            <a:r>
              <a:rPr lang="en-GB" dirty="0" smtClean="0"/>
              <a:t>Alcohol and medication for mental health issues</a:t>
            </a:r>
          </a:p>
          <a:p>
            <a:pPr lvl="1"/>
            <a:r>
              <a:rPr lang="en-GB" dirty="0" smtClean="0"/>
              <a:t>Alcohol unit guide</a:t>
            </a:r>
          </a:p>
          <a:p>
            <a:r>
              <a:rPr lang="en-GB" dirty="0" smtClean="0"/>
              <a:t>Drugs</a:t>
            </a:r>
          </a:p>
          <a:p>
            <a:pPr lvl="1"/>
            <a:endParaRPr lang="en-GB" dirty="0" smtClean="0"/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Adult MHFA Manual, 2016, MHFA England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6190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Risk factors for substance misuse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Risk factors for alcohol misuse</a:t>
            </a:r>
          </a:p>
          <a:p>
            <a:pPr lvl="1"/>
            <a:r>
              <a:rPr lang="en-GB" dirty="0" smtClean="0"/>
              <a:t>Availability and tolerance of alcohol in society</a:t>
            </a:r>
          </a:p>
          <a:p>
            <a:pPr lvl="1"/>
            <a:r>
              <a:rPr lang="en-GB" dirty="0" smtClean="0"/>
              <a:t>Alcohol use in the family</a:t>
            </a:r>
          </a:p>
          <a:p>
            <a:pPr lvl="1"/>
            <a:r>
              <a:rPr lang="en-GB" dirty="0" smtClean="0"/>
              <a:t>Social factors</a:t>
            </a:r>
          </a:p>
          <a:p>
            <a:pPr lvl="1"/>
            <a:r>
              <a:rPr lang="en-GB" dirty="0" smtClean="0"/>
              <a:t>Genetic disposition</a:t>
            </a:r>
          </a:p>
          <a:p>
            <a:pPr lvl="1"/>
            <a:r>
              <a:rPr lang="en-GB" dirty="0" smtClean="0"/>
              <a:t>Alcohol sensitivity</a:t>
            </a:r>
          </a:p>
          <a:p>
            <a:pPr lvl="1"/>
            <a:r>
              <a:rPr lang="en-GB" dirty="0" smtClean="0"/>
              <a:t>Enjoyment of alcohol</a:t>
            </a:r>
          </a:p>
          <a:p>
            <a:pPr lvl="1"/>
            <a:r>
              <a:rPr lang="en-GB" dirty="0" smtClean="0"/>
              <a:t>Changes in brain chemistry may also play a role</a:t>
            </a:r>
          </a:p>
          <a:p>
            <a:pPr lvl="1"/>
            <a:r>
              <a:rPr lang="en-GB" dirty="0" smtClean="0"/>
              <a:t>Other mental health issues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Adult MHFA Manual, 2016, MHFA England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7400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Section 2: </a:t>
            </a:r>
            <a:br>
              <a:rPr lang="en-GB" dirty="0" smtClean="0"/>
            </a:br>
            <a:r>
              <a:rPr lang="en-GB" dirty="0"/>
              <a:t>First Aid for substance misuse – The five basic steps: ALGEE</a:t>
            </a:r>
            <a:br>
              <a:rPr lang="en-GB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First aid for </a:t>
            </a:r>
            <a:r>
              <a:rPr lang="en-GB" dirty="0" smtClean="0"/>
              <a:t>substance misuse </a:t>
            </a:r>
            <a:r>
              <a:rPr lang="en-GB" dirty="0"/>
              <a:t>– The five basic steps</a:t>
            </a:r>
          </a:p>
          <a:p>
            <a:r>
              <a:rPr lang="en-GB" dirty="0"/>
              <a:t>Approach the person, assess and assist with any crisis</a:t>
            </a:r>
          </a:p>
          <a:p>
            <a:r>
              <a:rPr lang="en-GB" dirty="0"/>
              <a:t>Listen and communicate non-judgementally</a:t>
            </a:r>
          </a:p>
          <a:p>
            <a:r>
              <a:rPr lang="en-GB" dirty="0"/>
              <a:t>Give support and information</a:t>
            </a:r>
          </a:p>
          <a:p>
            <a:r>
              <a:rPr lang="en-GB" dirty="0"/>
              <a:t>Encourage the person to get appropriate professional help</a:t>
            </a:r>
          </a:p>
          <a:p>
            <a:r>
              <a:rPr lang="en-GB" dirty="0"/>
              <a:t>Encourage other supports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Adult MHFA Manual, 2016, MHFA England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6115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Purpose of the presentation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3200" b="1" dirty="0"/>
              <a:t>The PowerPoint presents a brief overview of the training for Mental Health First Aid as provided by MHFA England.  It outlines the areas covered in the two-day training course for members of staff who wish to become Mental Health First Aiders.   </a:t>
            </a:r>
            <a:endParaRPr lang="en-GB" sz="3200" b="1" dirty="0" smtClean="0"/>
          </a:p>
          <a:p>
            <a:r>
              <a:rPr lang="en-GB" sz="3200" b="1" dirty="0"/>
              <a:t>The PowerPoint, however, is not in itself intended as a training tool.</a:t>
            </a:r>
            <a:endParaRPr lang="en-US" sz="3200" b="1"/>
          </a:p>
          <a:p>
            <a:pPr marL="0" indent="0">
              <a:buNone/>
            </a:pPr>
            <a:endParaRPr lang="en-US" sz="3200" b="1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Adult MHFA Manual, 2016, MHFA England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1795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Section 2:</a:t>
            </a:r>
            <a:br>
              <a:rPr lang="en-GB" dirty="0" smtClean="0"/>
            </a:br>
            <a:r>
              <a:rPr lang="en-GB" dirty="0" smtClean="0"/>
              <a:t>Useful Statistics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Suicide – UK facts and figures</a:t>
            </a:r>
          </a:p>
          <a:p>
            <a:r>
              <a:rPr lang="en-GB" dirty="0" smtClean="0"/>
              <a:t>Suicide – global facts and figures</a:t>
            </a:r>
          </a:p>
          <a:p>
            <a:r>
              <a:rPr lang="en-GB" dirty="0" smtClean="0"/>
              <a:t>Treatments that work for depression – facts and figures</a:t>
            </a:r>
          </a:p>
          <a:p>
            <a:r>
              <a:rPr lang="en-GB" dirty="0" smtClean="0"/>
              <a:t>Alcohol, substance use and suicide – facts and figures</a:t>
            </a:r>
          </a:p>
          <a:p>
            <a:r>
              <a:rPr lang="en-GB" dirty="0" smtClean="0"/>
              <a:t>Alcohol, substance use and mental health (dual diagnosis)-  facts and figures</a:t>
            </a:r>
          </a:p>
          <a:p>
            <a:r>
              <a:rPr lang="en-GB" dirty="0" smtClean="0"/>
              <a:t>Alcohol use – facts and figures</a:t>
            </a:r>
          </a:p>
          <a:p>
            <a:r>
              <a:rPr lang="en-GB" dirty="0" smtClean="0"/>
              <a:t>Substance use – facts and figures</a:t>
            </a:r>
          </a:p>
          <a:p>
            <a:r>
              <a:rPr lang="en-GB" dirty="0" smtClean="0"/>
              <a:t>Treatment for alcohol and substance misuse – facts and figures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Adult MHFA Manual, 2016, MHFA England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5583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Section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Anxiety Disorders</a:t>
            </a:r>
          </a:p>
          <a:p>
            <a:r>
              <a:rPr lang="en-GB" dirty="0"/>
              <a:t>Self Harm</a:t>
            </a:r>
          </a:p>
          <a:p>
            <a:r>
              <a:rPr lang="en-GB" dirty="0"/>
              <a:t>Eating Disorders</a:t>
            </a:r>
          </a:p>
          <a:p>
            <a:r>
              <a:rPr lang="en-GB" dirty="0"/>
              <a:t>Personality Disorders</a:t>
            </a:r>
          </a:p>
          <a:p>
            <a:r>
              <a:rPr lang="en-GB" dirty="0"/>
              <a:t>Useful Statistics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Adult MHFA Manual, 2016, MHFA England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180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Section 3:</a:t>
            </a:r>
            <a:br>
              <a:rPr lang="en-GB" dirty="0" smtClean="0"/>
            </a:br>
            <a:r>
              <a:rPr lang="en-GB" dirty="0" smtClean="0"/>
              <a:t>What is an anxiety disorder?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General symptoms of anxiety</a:t>
            </a:r>
          </a:p>
          <a:p>
            <a:pPr lvl="1"/>
            <a:r>
              <a:rPr lang="en-GB" dirty="0" smtClean="0"/>
              <a:t>Physical effects</a:t>
            </a:r>
          </a:p>
          <a:p>
            <a:pPr lvl="1"/>
            <a:r>
              <a:rPr lang="en-GB" dirty="0" smtClean="0"/>
              <a:t>Psychological effects</a:t>
            </a:r>
          </a:p>
          <a:p>
            <a:pPr lvl="1"/>
            <a:r>
              <a:rPr lang="en-GB" dirty="0" smtClean="0"/>
              <a:t>Behavioural effects</a:t>
            </a:r>
          </a:p>
          <a:p>
            <a:r>
              <a:rPr lang="en-GB" dirty="0" smtClean="0"/>
              <a:t>The Goldberg Anxiety Scale</a:t>
            </a:r>
          </a:p>
          <a:p>
            <a:r>
              <a:rPr lang="en-GB" dirty="0" smtClean="0"/>
              <a:t>Types of anxiety disorders</a:t>
            </a:r>
          </a:p>
          <a:p>
            <a:pPr lvl="1"/>
            <a:r>
              <a:rPr lang="en-GB" dirty="0" smtClean="0"/>
              <a:t>Generalised anxiety disorder (GAD)</a:t>
            </a:r>
          </a:p>
          <a:p>
            <a:pPr lvl="1"/>
            <a:r>
              <a:rPr lang="en-GB" dirty="0" smtClean="0"/>
              <a:t>Panic disorder</a:t>
            </a:r>
          </a:p>
          <a:p>
            <a:pPr lvl="1"/>
            <a:r>
              <a:rPr lang="en-GB" dirty="0" smtClean="0"/>
              <a:t>Phobias</a:t>
            </a:r>
          </a:p>
          <a:p>
            <a:pPr lvl="1"/>
            <a:r>
              <a:rPr lang="en-GB" dirty="0" smtClean="0"/>
              <a:t>Acute stress disorder(ASD)/Post-traumatic stress disorder (PTSD)</a:t>
            </a:r>
          </a:p>
          <a:p>
            <a:pPr lvl="1"/>
            <a:r>
              <a:rPr lang="en-GB" dirty="0" smtClean="0"/>
              <a:t>Obsessive </a:t>
            </a:r>
            <a:r>
              <a:rPr lang="en-GB" dirty="0"/>
              <a:t>c</a:t>
            </a:r>
            <a:r>
              <a:rPr lang="en-GB" dirty="0" smtClean="0"/>
              <a:t>ompulsive disorder (OCD)</a:t>
            </a:r>
          </a:p>
          <a:p>
            <a:pPr lvl="1"/>
            <a:r>
              <a:rPr lang="en-GB" dirty="0" smtClean="0"/>
              <a:t>Mixed anxiety and depression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Adult MHFA Manual, 2016, MHFA England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868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Section 3:</a:t>
            </a:r>
            <a:br>
              <a:rPr lang="en-GB" dirty="0" smtClean="0"/>
            </a:br>
            <a:r>
              <a:rPr lang="en-GB" dirty="0"/>
              <a:t>Risk Factors for anxiety disorders</a:t>
            </a:r>
            <a:br>
              <a:rPr lang="en-GB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Risk factors for anxiety disorders</a:t>
            </a:r>
          </a:p>
          <a:p>
            <a:r>
              <a:rPr lang="en-GB" dirty="0" smtClean="0"/>
              <a:t>Examples are:</a:t>
            </a:r>
          </a:p>
          <a:p>
            <a:pPr lvl="1"/>
            <a:r>
              <a:rPr lang="en-GB" dirty="0" smtClean="0"/>
              <a:t>Genetics</a:t>
            </a:r>
          </a:p>
          <a:p>
            <a:pPr lvl="1"/>
            <a:r>
              <a:rPr lang="en-GB" dirty="0" smtClean="0"/>
              <a:t>Being a more sensitive, emotional person who tends to see the world as threatening</a:t>
            </a:r>
          </a:p>
          <a:p>
            <a:pPr lvl="1"/>
            <a:r>
              <a:rPr lang="en-GB" dirty="0" smtClean="0"/>
              <a:t>A history of marked shyness in childhood or adolescence for social anxiety disorder</a:t>
            </a:r>
          </a:p>
          <a:p>
            <a:pPr lvl="1"/>
            <a:r>
              <a:rPr lang="en-GB" dirty="0" smtClean="0"/>
              <a:t>Persistent stress or extreme stress</a:t>
            </a:r>
          </a:p>
          <a:p>
            <a:pPr lvl="1"/>
            <a:r>
              <a:rPr lang="en-GB" dirty="0" smtClean="0"/>
              <a:t>Adverse experiences in childhood</a:t>
            </a:r>
          </a:p>
          <a:p>
            <a:pPr lvl="1"/>
            <a:r>
              <a:rPr lang="en-GB" dirty="0" smtClean="0"/>
              <a:t>Poverty, poor education and social disadvantage</a:t>
            </a:r>
          </a:p>
          <a:p>
            <a:pPr lvl="1"/>
            <a:r>
              <a:rPr lang="en-GB" dirty="0" smtClean="0"/>
              <a:t>Recent adverse and traumatic life events</a:t>
            </a:r>
          </a:p>
          <a:p>
            <a:pPr lvl="1"/>
            <a:r>
              <a:rPr lang="en-GB" dirty="0" smtClean="0"/>
              <a:t>Having another mental health issue</a:t>
            </a:r>
          </a:p>
          <a:p>
            <a:r>
              <a:rPr lang="en-GB" dirty="0" smtClean="0"/>
              <a:t>Anxiety symptoms can also result from:</a:t>
            </a:r>
          </a:p>
          <a:p>
            <a:pPr lvl="1"/>
            <a:r>
              <a:rPr lang="en-GB" dirty="0" smtClean="0"/>
              <a:t>Some medical conditions</a:t>
            </a:r>
          </a:p>
          <a:p>
            <a:pPr lvl="1"/>
            <a:r>
              <a:rPr lang="en-GB" dirty="0" smtClean="0"/>
              <a:t>Side effects of certain prescription drugs</a:t>
            </a:r>
          </a:p>
          <a:p>
            <a:pPr lvl="1"/>
            <a:r>
              <a:rPr lang="en-GB" dirty="0" smtClean="0"/>
              <a:t>Use and misuse of alcohol or certain non-prescribed drugs (including caffeine and nicotine)</a:t>
            </a:r>
          </a:p>
          <a:p>
            <a:pPr lvl="1"/>
            <a:r>
              <a:rPr lang="en-GB" dirty="0" smtClean="0"/>
              <a:t>Withdrawal from alcohol or prescription and non-prescription drugs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Adult MHFA Manual, 2016, MHFA England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700322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Section 3:</a:t>
            </a:r>
            <a:br>
              <a:rPr lang="en-GB" dirty="0" smtClean="0"/>
            </a:br>
            <a:r>
              <a:rPr lang="en-GB" dirty="0"/>
              <a:t>First aid for anxiety disorders – The five basic steps (ALGEE)</a:t>
            </a:r>
            <a:br>
              <a:rPr lang="en-GB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First aid for </a:t>
            </a:r>
            <a:r>
              <a:rPr lang="en-GB" dirty="0" smtClean="0"/>
              <a:t>anxiety disorders– </a:t>
            </a:r>
            <a:r>
              <a:rPr lang="en-GB" dirty="0"/>
              <a:t>The five basic steps</a:t>
            </a:r>
          </a:p>
          <a:p>
            <a:r>
              <a:rPr lang="en-GB" dirty="0"/>
              <a:t>Approach the person, assess and assist with any crisis</a:t>
            </a:r>
          </a:p>
          <a:p>
            <a:r>
              <a:rPr lang="en-GB" dirty="0"/>
              <a:t>Listen and communicate non-judgementally</a:t>
            </a:r>
          </a:p>
          <a:p>
            <a:r>
              <a:rPr lang="en-GB" dirty="0"/>
              <a:t>Give support and information</a:t>
            </a:r>
          </a:p>
          <a:p>
            <a:r>
              <a:rPr lang="en-GB" dirty="0"/>
              <a:t>Encourage the person to get appropriate professional help</a:t>
            </a:r>
          </a:p>
          <a:p>
            <a:r>
              <a:rPr lang="en-GB" dirty="0"/>
              <a:t>Encourage other supports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Adult MHFA Manual, 2016, MHFA England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56182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Section 3:</a:t>
            </a:r>
            <a:br>
              <a:rPr lang="en-GB" dirty="0" smtClean="0"/>
            </a:br>
            <a:r>
              <a:rPr lang="en-GB" dirty="0" smtClean="0"/>
              <a:t>Self-harm</a:t>
            </a:r>
            <a:br>
              <a:rPr lang="en-GB" dirty="0" smtClean="0"/>
            </a:br>
            <a:r>
              <a:rPr lang="en-GB" dirty="0" smtClean="0"/>
              <a:t>What is self-harm?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What is self-harm?</a:t>
            </a:r>
          </a:p>
          <a:p>
            <a:r>
              <a:rPr lang="en-GB" dirty="0" smtClean="0"/>
              <a:t>Why do people self-harm?</a:t>
            </a:r>
          </a:p>
          <a:p>
            <a:r>
              <a:rPr lang="en-GB" dirty="0" smtClean="0"/>
              <a:t>Other expressions of distress – risk taking behaviour</a:t>
            </a:r>
          </a:p>
          <a:p>
            <a:r>
              <a:rPr lang="en-GB" dirty="0" smtClean="0"/>
              <a:t>Self-harm and stigma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Adult MHFA Manual, 2016, MHFA England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725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Section 3:</a:t>
            </a:r>
            <a:br>
              <a:rPr lang="en-GB" dirty="0" smtClean="0"/>
            </a:br>
            <a:r>
              <a:rPr lang="en-GB" dirty="0"/>
              <a:t>First aid for self-harm– The five basic steps (ALGEE)</a:t>
            </a:r>
            <a:br>
              <a:rPr lang="en-GB" dirty="0"/>
            </a:br>
            <a:r>
              <a:rPr lang="en-GB" dirty="0"/>
              <a:t/>
            </a:r>
            <a:br>
              <a:rPr lang="en-GB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First aid for </a:t>
            </a:r>
            <a:r>
              <a:rPr lang="en-GB" dirty="0" smtClean="0"/>
              <a:t>self-harm– </a:t>
            </a:r>
            <a:r>
              <a:rPr lang="en-GB" dirty="0"/>
              <a:t>The five basic steps</a:t>
            </a:r>
          </a:p>
          <a:p>
            <a:r>
              <a:rPr lang="en-GB" dirty="0"/>
              <a:t>Approach the person, assess and assist with any crisis</a:t>
            </a:r>
          </a:p>
          <a:p>
            <a:r>
              <a:rPr lang="en-GB" dirty="0"/>
              <a:t>Listen and communicate non-judgementally</a:t>
            </a:r>
          </a:p>
          <a:p>
            <a:r>
              <a:rPr lang="en-GB" dirty="0"/>
              <a:t>Give support and information</a:t>
            </a:r>
          </a:p>
          <a:p>
            <a:r>
              <a:rPr lang="en-GB" dirty="0"/>
              <a:t>Encourage the person to get appropriate professional help</a:t>
            </a:r>
          </a:p>
          <a:p>
            <a:r>
              <a:rPr lang="en-GB" dirty="0"/>
              <a:t>Encourage other supports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Adult MHFA Manual, 2016, MHFA England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052548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Section 3:</a:t>
            </a:r>
            <a:br>
              <a:rPr lang="en-GB" dirty="0" smtClean="0"/>
            </a:br>
            <a:r>
              <a:rPr lang="en-GB" dirty="0" smtClean="0"/>
              <a:t>Eating disorders</a:t>
            </a:r>
            <a:br>
              <a:rPr lang="en-GB" dirty="0" smtClean="0"/>
            </a:br>
            <a:r>
              <a:rPr lang="en-GB" dirty="0" smtClean="0"/>
              <a:t>What are eating disorders?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What are eating disorders?</a:t>
            </a:r>
          </a:p>
          <a:p>
            <a:r>
              <a:rPr lang="en-GB" dirty="0" smtClean="0"/>
              <a:t>What is anorexia nervosa?</a:t>
            </a:r>
          </a:p>
          <a:p>
            <a:pPr lvl="1"/>
            <a:r>
              <a:rPr lang="en-GB" dirty="0" smtClean="0"/>
              <a:t>Symptoms of anorexia nervosa</a:t>
            </a:r>
          </a:p>
          <a:p>
            <a:pPr lvl="1"/>
            <a:r>
              <a:rPr lang="en-GB" dirty="0" smtClean="0"/>
              <a:t>Physical health problems linked with anorexia nervosa</a:t>
            </a:r>
          </a:p>
          <a:p>
            <a:r>
              <a:rPr lang="en-GB" dirty="0" smtClean="0"/>
              <a:t>What is bulimia nervosa?</a:t>
            </a:r>
          </a:p>
          <a:p>
            <a:pPr lvl="1"/>
            <a:r>
              <a:rPr lang="en-GB" dirty="0" smtClean="0"/>
              <a:t>Symptoms of bulimia nervosa</a:t>
            </a:r>
          </a:p>
          <a:p>
            <a:pPr lvl="1"/>
            <a:r>
              <a:rPr lang="en-GB" dirty="0" smtClean="0"/>
              <a:t>Physical health problems linked with bulimia nervosa</a:t>
            </a:r>
          </a:p>
          <a:p>
            <a:r>
              <a:rPr lang="en-GB" dirty="0" smtClean="0"/>
              <a:t>What is binge eating disorder (BED)?</a:t>
            </a:r>
          </a:p>
          <a:p>
            <a:pPr lvl="1"/>
            <a:r>
              <a:rPr lang="en-GB" dirty="0"/>
              <a:t>Symptoms of </a:t>
            </a:r>
            <a:r>
              <a:rPr lang="en-GB" dirty="0" smtClean="0"/>
              <a:t>binge eating disorder</a:t>
            </a:r>
            <a:endParaRPr lang="en-GB" dirty="0"/>
          </a:p>
          <a:p>
            <a:pPr lvl="1"/>
            <a:r>
              <a:rPr lang="en-GB" dirty="0"/>
              <a:t>Physical health problems linked with </a:t>
            </a:r>
            <a:r>
              <a:rPr lang="en-GB" dirty="0" smtClean="0"/>
              <a:t>binge eating disorder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Adult MHFA Manual, 2016, MHFA England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568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Section 3:</a:t>
            </a:r>
            <a:br>
              <a:rPr lang="en-GB" dirty="0" smtClean="0"/>
            </a:br>
            <a:r>
              <a:rPr lang="en-GB" dirty="0"/>
              <a:t>Risk factors for eating disorders</a:t>
            </a:r>
            <a:br>
              <a:rPr lang="en-GB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Risk factors for eating disorders</a:t>
            </a:r>
          </a:p>
          <a:p>
            <a:r>
              <a:rPr lang="en-GB" dirty="0" smtClean="0"/>
              <a:t>Conflict at home; abuse; neglect or strict upbringing with high expectations of children</a:t>
            </a:r>
          </a:p>
          <a:p>
            <a:r>
              <a:rPr lang="en-GB" dirty="0" smtClean="0"/>
              <a:t>Family history of dieting/parental obesity</a:t>
            </a:r>
          </a:p>
          <a:p>
            <a:r>
              <a:rPr lang="en-GB" dirty="0" smtClean="0"/>
              <a:t>Persistent critical comments from other about eating, weight or body shape (Societal Pressures also)</a:t>
            </a:r>
          </a:p>
          <a:p>
            <a:r>
              <a:rPr lang="en-GB" dirty="0" smtClean="0"/>
              <a:t>Pressure to be slim because of occupation</a:t>
            </a:r>
          </a:p>
          <a:p>
            <a:r>
              <a:rPr lang="en-GB" dirty="0" smtClean="0"/>
              <a:t>Dieting</a:t>
            </a:r>
          </a:p>
          <a:p>
            <a:r>
              <a:rPr lang="en-GB" dirty="0" smtClean="0"/>
              <a:t>Obesity</a:t>
            </a:r>
          </a:p>
          <a:p>
            <a:r>
              <a:rPr lang="en-GB" dirty="0" smtClean="0"/>
              <a:t>Early onset of menstruation</a:t>
            </a:r>
          </a:p>
          <a:p>
            <a:r>
              <a:rPr lang="en-GB" dirty="0" smtClean="0"/>
              <a:t>Family history of eating disorders or other mental health issues</a:t>
            </a:r>
          </a:p>
          <a:p>
            <a:r>
              <a:rPr lang="en-GB" dirty="0" smtClean="0"/>
              <a:t>Certain personality characteristics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Adult MHFA Manual, 2016, MHFA England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80398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Section 3:</a:t>
            </a:r>
            <a:br>
              <a:rPr lang="en-GB" dirty="0" smtClean="0"/>
            </a:br>
            <a:r>
              <a:rPr lang="en-GB" dirty="0"/>
              <a:t>First aid for </a:t>
            </a:r>
            <a:r>
              <a:rPr lang="en-GB" dirty="0" smtClean="0"/>
              <a:t>eating disorders– </a:t>
            </a:r>
            <a:r>
              <a:rPr lang="en-GB" dirty="0"/>
              <a:t>The five basic steps (ALGEE)</a:t>
            </a:r>
            <a:br>
              <a:rPr lang="en-GB" dirty="0"/>
            </a:br>
            <a:r>
              <a:rPr lang="en-GB" dirty="0"/>
              <a:t/>
            </a:r>
            <a:br>
              <a:rPr lang="en-GB" dirty="0"/>
            </a:br>
            <a:r>
              <a:rPr lang="en-GB" dirty="0"/>
              <a:t/>
            </a:r>
            <a:br>
              <a:rPr lang="en-GB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First aid for </a:t>
            </a:r>
            <a:r>
              <a:rPr lang="en-GB" dirty="0" smtClean="0"/>
              <a:t>eating disorders– </a:t>
            </a:r>
            <a:r>
              <a:rPr lang="en-GB" dirty="0"/>
              <a:t>The five basic steps</a:t>
            </a:r>
          </a:p>
          <a:p>
            <a:r>
              <a:rPr lang="en-GB" dirty="0"/>
              <a:t>Approach the person, assess and assist with any crisis</a:t>
            </a:r>
          </a:p>
          <a:p>
            <a:r>
              <a:rPr lang="en-GB" dirty="0"/>
              <a:t>Listen and communicate non-judgementally</a:t>
            </a:r>
          </a:p>
          <a:p>
            <a:r>
              <a:rPr lang="en-GB" dirty="0"/>
              <a:t>Give support and information</a:t>
            </a:r>
          </a:p>
          <a:p>
            <a:r>
              <a:rPr lang="en-GB" dirty="0"/>
              <a:t>Encourage the person to get appropriate professional help</a:t>
            </a:r>
          </a:p>
          <a:p>
            <a:r>
              <a:rPr lang="en-GB" dirty="0"/>
              <a:t>Encourage other supports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Adult MHFA Manual, 2016, MHFA England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99386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Catholic Children’s Society – Mental Health Training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 smtClean="0"/>
              <a:t>The Catholic Children’s Society provide a wide range of support for schools in promoting positive mental health including support for children experiencing loss.</a:t>
            </a:r>
          </a:p>
          <a:p>
            <a:pPr marL="0" indent="0">
              <a:buNone/>
            </a:pPr>
            <a:endParaRPr lang="en-GB" b="1" dirty="0" smtClean="0"/>
          </a:p>
          <a:p>
            <a:r>
              <a:rPr lang="en-GB" b="1" dirty="0" err="1" smtClean="0"/>
              <a:t>ConnectEd</a:t>
            </a:r>
            <a:r>
              <a:rPr lang="en-GB" b="1" dirty="0" smtClean="0"/>
              <a:t> Mental Health Services</a:t>
            </a:r>
          </a:p>
          <a:p>
            <a:r>
              <a:rPr lang="en-US" dirty="0" smtClean="0">
                <a:hlinkClick r:id="rId2"/>
              </a:rPr>
              <a:t>https</a:t>
            </a:r>
            <a:r>
              <a:rPr lang="en-US" dirty="0">
                <a:hlinkClick r:id="rId2"/>
              </a:rPr>
              <a:t>://www.cathchild.org.uk/school-counselling-and-therapy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r>
              <a:rPr lang="en-US" dirty="0">
                <a:hlinkClick r:id="rId3"/>
              </a:rPr>
              <a:t>https://www.cathchild.org.uk/connected/mental-health-training/</a:t>
            </a:r>
            <a:endParaRPr lang="en-GB" dirty="0" smtClean="0"/>
          </a:p>
          <a:p>
            <a:r>
              <a:rPr lang="en-US" dirty="0">
                <a:hlinkClick r:id="rId4"/>
              </a:rPr>
              <a:t>https://www.cathchild.org.uk/mental-health-first-aid</a:t>
            </a:r>
            <a:r>
              <a:rPr lang="en-US" dirty="0" smtClean="0">
                <a:hlinkClick r:id="rId4"/>
              </a:rPr>
              <a:t>/</a:t>
            </a:r>
            <a:endParaRPr lang="en-US" dirty="0" smtClean="0"/>
          </a:p>
          <a:p>
            <a:endParaRPr lang="en-US" dirty="0" smtClean="0"/>
          </a:p>
          <a:p>
            <a:r>
              <a:rPr lang="en-GB" b="1" dirty="0"/>
              <a:t>Rainbows Bereavement Support </a:t>
            </a:r>
            <a:r>
              <a:rPr lang="en-GB" b="1" dirty="0" smtClean="0"/>
              <a:t>Programme</a:t>
            </a:r>
            <a:endParaRPr lang="en-GB" dirty="0"/>
          </a:p>
          <a:p>
            <a:r>
              <a:rPr lang="en-US" dirty="0">
                <a:hlinkClick r:id="rId5"/>
              </a:rPr>
              <a:t>https://www.cathchild.org.uk/rainbows-bereavment-support-programme/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Adult MHFA Manual, 2016, MHFA England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6291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Section 3:</a:t>
            </a:r>
            <a:br>
              <a:rPr lang="en-GB" dirty="0" smtClean="0"/>
            </a:br>
            <a:r>
              <a:rPr lang="en-GB" dirty="0" smtClean="0"/>
              <a:t>Personality Disorders</a:t>
            </a:r>
            <a:br>
              <a:rPr lang="en-GB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What is personality?</a:t>
            </a:r>
          </a:p>
          <a:p>
            <a:r>
              <a:rPr lang="en-GB" dirty="0" smtClean="0"/>
              <a:t>What is personality disorder?</a:t>
            </a:r>
          </a:p>
          <a:p>
            <a:pPr lvl="1"/>
            <a:r>
              <a:rPr lang="en-GB" dirty="0" smtClean="0"/>
              <a:t>Why is personality disorder important?</a:t>
            </a:r>
          </a:p>
          <a:p>
            <a:pPr lvl="1"/>
            <a:r>
              <a:rPr lang="en-GB" dirty="0" smtClean="0"/>
              <a:t>When and why do personality disorders occur?</a:t>
            </a:r>
          </a:p>
          <a:p>
            <a:r>
              <a:rPr lang="en-GB" dirty="0" smtClean="0"/>
              <a:t>Types of personality disorders</a:t>
            </a:r>
          </a:p>
          <a:p>
            <a:pPr lvl="1"/>
            <a:r>
              <a:rPr lang="en-GB" dirty="0" smtClean="0"/>
              <a:t>Cluster A personality disorders ‘odd cluster’</a:t>
            </a:r>
          </a:p>
          <a:p>
            <a:pPr lvl="1"/>
            <a:r>
              <a:rPr lang="en-GB" dirty="0" smtClean="0"/>
              <a:t>Cluster B personality disorders ‘dramatic cluster’</a:t>
            </a:r>
          </a:p>
          <a:p>
            <a:pPr lvl="1"/>
            <a:r>
              <a:rPr lang="en-GB" dirty="0" smtClean="0"/>
              <a:t>Cluster C personality disorders ‘anxious cluster’</a:t>
            </a:r>
          </a:p>
          <a:p>
            <a:r>
              <a:rPr lang="en-GB" dirty="0" smtClean="0"/>
              <a:t>How common are different types of personality disorders?</a:t>
            </a:r>
          </a:p>
          <a:p>
            <a:r>
              <a:rPr lang="en-GB" dirty="0" smtClean="0"/>
              <a:t>Recover from personality disorder</a:t>
            </a:r>
          </a:p>
          <a:p>
            <a:r>
              <a:rPr lang="en-GB" dirty="0" smtClean="0"/>
              <a:t>Personality disorder and Stigma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Adult MHFA Manual, 2016, MHFA England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378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Section 3:</a:t>
            </a:r>
            <a:br>
              <a:rPr lang="en-GB" dirty="0" smtClean="0"/>
            </a:br>
            <a:r>
              <a:rPr lang="en-GB" dirty="0" smtClean="0"/>
              <a:t>Useful Statistics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Anxiety disorders – facts and figures</a:t>
            </a:r>
          </a:p>
          <a:p>
            <a:r>
              <a:rPr lang="en-GB" dirty="0" smtClean="0"/>
              <a:t>Panic attacks – background info on slow breathing guidance</a:t>
            </a:r>
          </a:p>
          <a:p>
            <a:r>
              <a:rPr lang="en-GB" dirty="0" smtClean="0"/>
              <a:t>Self-harm – facts and figures</a:t>
            </a:r>
          </a:p>
          <a:p>
            <a:r>
              <a:rPr lang="en-GB" dirty="0" smtClean="0"/>
              <a:t> Eating disorders –facts and figures</a:t>
            </a:r>
          </a:p>
          <a:p>
            <a:pPr lvl="1"/>
            <a:r>
              <a:rPr lang="en-GB" dirty="0" smtClean="0"/>
              <a:t>Anorexia nervosa – facts and figures</a:t>
            </a:r>
          </a:p>
          <a:p>
            <a:pPr lvl="1"/>
            <a:r>
              <a:rPr lang="en-GB" dirty="0" smtClean="0"/>
              <a:t>Bulimia nervosa – facts and figures</a:t>
            </a:r>
          </a:p>
          <a:p>
            <a:pPr lvl="1"/>
            <a:r>
              <a:rPr lang="en-GB" dirty="0" smtClean="0"/>
              <a:t>Binge eating disorders – facts and figures</a:t>
            </a:r>
          </a:p>
          <a:p>
            <a:r>
              <a:rPr lang="en-GB" dirty="0" smtClean="0"/>
              <a:t>Personality disorders – facts and figures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Adult MHFA Manual, 2016, MHFA England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2815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Section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Psychosis</a:t>
            </a:r>
          </a:p>
          <a:p>
            <a:r>
              <a:rPr lang="en-GB" dirty="0"/>
              <a:t>Building a mentally healthy community</a:t>
            </a:r>
          </a:p>
          <a:p>
            <a:r>
              <a:rPr lang="en-GB" dirty="0"/>
              <a:t>Useful Statistics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Adult MHFA Manual, 2016, MHFA England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389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Section 4:</a:t>
            </a:r>
            <a:br>
              <a:rPr lang="en-GB" dirty="0" smtClean="0"/>
            </a:br>
            <a:r>
              <a:rPr lang="en-GB" dirty="0" smtClean="0"/>
              <a:t>What is psychosis?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What is psychosis?</a:t>
            </a:r>
          </a:p>
          <a:p>
            <a:r>
              <a:rPr lang="en-GB" dirty="0" smtClean="0"/>
              <a:t>General symptoms of developing psychosis</a:t>
            </a:r>
          </a:p>
          <a:p>
            <a:pPr lvl="1"/>
            <a:r>
              <a:rPr lang="en-GB" dirty="0" smtClean="0"/>
              <a:t>Changes in emotion and motivation</a:t>
            </a:r>
          </a:p>
          <a:p>
            <a:pPr lvl="1"/>
            <a:r>
              <a:rPr lang="en-GB" dirty="0" smtClean="0"/>
              <a:t>Changes in thinking and perception</a:t>
            </a:r>
          </a:p>
          <a:p>
            <a:pPr lvl="1"/>
            <a:r>
              <a:rPr lang="en-GB" dirty="0" smtClean="0"/>
              <a:t>Changes in behaviour</a:t>
            </a:r>
          </a:p>
          <a:p>
            <a:pPr lvl="1"/>
            <a:r>
              <a:rPr lang="en-GB" dirty="0" smtClean="0"/>
              <a:t>Taking account of different cultures</a:t>
            </a:r>
          </a:p>
          <a:p>
            <a:r>
              <a:rPr lang="en-GB" dirty="0" smtClean="0"/>
              <a:t>Types of psychotic disorders</a:t>
            </a:r>
          </a:p>
          <a:p>
            <a:pPr lvl="1"/>
            <a:r>
              <a:rPr lang="en-GB" dirty="0" smtClean="0"/>
              <a:t>Schizophrenia</a:t>
            </a:r>
          </a:p>
          <a:p>
            <a:pPr lvl="1"/>
            <a:r>
              <a:rPr lang="en-GB" dirty="0" smtClean="0"/>
              <a:t>Bipolar disorder</a:t>
            </a:r>
          </a:p>
          <a:p>
            <a:pPr lvl="1"/>
            <a:r>
              <a:rPr lang="en-GB" dirty="0" smtClean="0"/>
              <a:t>Psychotic depression</a:t>
            </a:r>
          </a:p>
          <a:p>
            <a:pPr lvl="1"/>
            <a:r>
              <a:rPr lang="en-GB" dirty="0" smtClean="0"/>
              <a:t>Postpartum psychosis</a:t>
            </a:r>
          </a:p>
          <a:p>
            <a:pPr lvl="1"/>
            <a:r>
              <a:rPr lang="en-GB" dirty="0" smtClean="0"/>
              <a:t>Schizoaffective disorder</a:t>
            </a:r>
          </a:p>
          <a:p>
            <a:pPr lvl="1"/>
            <a:r>
              <a:rPr lang="en-GB" dirty="0" smtClean="0"/>
              <a:t>Drug-induced psychosis</a:t>
            </a:r>
          </a:p>
          <a:p>
            <a:r>
              <a:rPr lang="en-GB" dirty="0" smtClean="0"/>
              <a:t>Psychosis and stigma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Adult MHFA Manual, 2016, MHFA England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2057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Section 4:</a:t>
            </a:r>
            <a:br>
              <a:rPr lang="en-GB" dirty="0" smtClean="0"/>
            </a:br>
            <a:r>
              <a:rPr lang="en-GB" dirty="0" smtClean="0"/>
              <a:t>Risk factors for psychosis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Genetic factors</a:t>
            </a:r>
          </a:p>
          <a:p>
            <a:r>
              <a:rPr lang="en-GB" dirty="0" smtClean="0"/>
              <a:t>Changes in brain chemistry and neurotransmitters, especially dopamine</a:t>
            </a:r>
          </a:p>
          <a:p>
            <a:r>
              <a:rPr lang="en-GB" dirty="0" smtClean="0"/>
              <a:t>Structural brain changes</a:t>
            </a:r>
          </a:p>
          <a:p>
            <a:r>
              <a:rPr lang="en-GB" dirty="0" smtClean="0"/>
              <a:t>A difficult childhood (including traumatic experiences)</a:t>
            </a:r>
          </a:p>
          <a:p>
            <a:r>
              <a:rPr lang="en-GB" dirty="0" smtClean="0"/>
              <a:t>Complications at birth</a:t>
            </a:r>
          </a:p>
          <a:p>
            <a:r>
              <a:rPr lang="en-GB" dirty="0" smtClean="0"/>
              <a:t>Stress, in particular social stressors</a:t>
            </a:r>
          </a:p>
          <a:p>
            <a:r>
              <a:rPr lang="en-GB" dirty="0" smtClean="0"/>
              <a:t>City life, social adversity, ethnicity and migration</a:t>
            </a:r>
          </a:p>
          <a:p>
            <a:r>
              <a:rPr lang="en-GB" dirty="0" smtClean="0"/>
              <a:t>General medical conditions</a:t>
            </a:r>
          </a:p>
          <a:p>
            <a:r>
              <a:rPr lang="en-GB" dirty="0" smtClean="0"/>
              <a:t>Alcohol, cannabis and other drugs</a:t>
            </a:r>
          </a:p>
          <a:p>
            <a:r>
              <a:rPr lang="en-GB" dirty="0" smtClean="0"/>
              <a:t>Other factors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Adult MHFA Manual, 2016, MHFA England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5906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Section 4:</a:t>
            </a:r>
            <a:br>
              <a:rPr lang="en-GB" dirty="0" smtClean="0"/>
            </a:br>
            <a:r>
              <a:rPr lang="en-GB" dirty="0" smtClean="0"/>
              <a:t>First aid for psychosis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dirty="0" smtClean="0"/>
              <a:t>First aid for psychosis – The five basic steps</a:t>
            </a:r>
          </a:p>
          <a:p>
            <a:r>
              <a:rPr lang="en-GB" dirty="0" smtClean="0"/>
              <a:t>Approach the person, assess and assist with any crisis</a:t>
            </a:r>
          </a:p>
          <a:p>
            <a:r>
              <a:rPr lang="en-GB" dirty="0" smtClean="0"/>
              <a:t>Listen and communicate non-judgementally</a:t>
            </a:r>
          </a:p>
          <a:p>
            <a:r>
              <a:rPr lang="en-GB" dirty="0" smtClean="0"/>
              <a:t>Give support and information</a:t>
            </a:r>
          </a:p>
          <a:p>
            <a:r>
              <a:rPr lang="en-GB" dirty="0" smtClean="0"/>
              <a:t>Encourage the person to get appropriate professional help</a:t>
            </a:r>
          </a:p>
          <a:p>
            <a:r>
              <a:rPr lang="en-GB" dirty="0" smtClean="0"/>
              <a:t>Encourage other supports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Adult MHFA Manual, 2016, MHFA England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984953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Building a mentally healthy community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Building a mentally healthy community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Adult MHFA Manual, 2016, MHFA England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121217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Section 4:</a:t>
            </a:r>
            <a:br>
              <a:rPr lang="en-GB" dirty="0" smtClean="0"/>
            </a:br>
            <a:r>
              <a:rPr lang="en-GB" dirty="0" smtClean="0"/>
              <a:t>Useful Statistics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Psychosis – facts and figures</a:t>
            </a:r>
          </a:p>
          <a:p>
            <a:r>
              <a:rPr lang="en-GB" dirty="0" smtClean="0"/>
              <a:t>Psychosis, stigma and crime – facts and figures</a:t>
            </a:r>
          </a:p>
          <a:p>
            <a:r>
              <a:rPr lang="en-GB" dirty="0" smtClean="0"/>
              <a:t>Treatment for psychosis – facts and figures</a:t>
            </a:r>
          </a:p>
          <a:p>
            <a:r>
              <a:rPr lang="en-GB" dirty="0" smtClean="0"/>
              <a:t>Schizophrenia – facts and figures</a:t>
            </a:r>
          </a:p>
          <a:p>
            <a:r>
              <a:rPr lang="en-GB" dirty="0" smtClean="0"/>
              <a:t>Bipolar disorder – facts and figures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Adult MHFA Manual, 2016, MHFA England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382007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Appendices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Appendix A – Cognitive behaviour therapy (CBT)</a:t>
            </a:r>
          </a:p>
          <a:p>
            <a:r>
              <a:rPr lang="en-GB" dirty="0" smtClean="0"/>
              <a:t>Appendix B – Nutrition and mental health</a:t>
            </a:r>
          </a:p>
          <a:p>
            <a:r>
              <a:rPr lang="en-GB" dirty="0" smtClean="0"/>
              <a:t>Appendix C – WRAP (Wellness Recovery Action Planning)</a:t>
            </a:r>
          </a:p>
          <a:p>
            <a:r>
              <a:rPr lang="en-GB" dirty="0" smtClean="0"/>
              <a:t>Helpful Resources</a:t>
            </a:r>
          </a:p>
          <a:p>
            <a:r>
              <a:rPr lang="en-GB" dirty="0" smtClean="0"/>
              <a:t>References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Adult MHFA Manual, 2016, MHFA England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934566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Two-day Training Course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This course can be accessed through </a:t>
            </a:r>
            <a:r>
              <a:rPr lang="en-US" sz="3600" u="sng" dirty="0">
                <a:hlinkClick r:id="rId2"/>
              </a:rPr>
              <a:t>https://mhfaengland.org/individuals/adult</a:t>
            </a:r>
            <a:r>
              <a:rPr lang="en-US" sz="3600" u="sng">
                <a:hlinkClick r:id="rId2"/>
              </a:rPr>
              <a:t>/</a:t>
            </a:r>
            <a:r>
              <a:rPr lang="en-US" sz="3600"/>
              <a:t> </a:t>
            </a:r>
            <a:endParaRPr lang="en-US" sz="3600" smtClean="0"/>
          </a:p>
          <a:p>
            <a:pPr marL="0" indent="0">
              <a:buNone/>
            </a:pPr>
            <a:endParaRPr lang="en-US" sz="3600" dirty="0" smtClean="0"/>
          </a:p>
          <a:p>
            <a:r>
              <a:rPr lang="en-US" sz="3600" dirty="0"/>
              <a:t>or via the Catholic Children’s Society </a:t>
            </a:r>
            <a:r>
              <a:rPr lang="en-US" sz="3600" u="sng" dirty="0">
                <a:hlinkClick r:id="rId3"/>
              </a:rPr>
              <a:t>https://www.cathchild.org.uk/mental-health-first-aid/</a:t>
            </a:r>
            <a:endParaRPr lang="en-US" sz="3600" dirty="0"/>
          </a:p>
          <a:p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Adult MHFA Manual, 2016, MHFA England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2111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Adult Mental Health First Aid Manual </a:t>
            </a:r>
            <a:br>
              <a:rPr lang="en-GB" dirty="0" smtClean="0"/>
            </a:br>
            <a:r>
              <a:rPr lang="en-GB" sz="2400" dirty="0" smtClean="0"/>
              <a:t>by MHFA England</a:t>
            </a: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mtClean="0"/>
              <a:t>A brief </a:t>
            </a:r>
            <a:r>
              <a:rPr lang="en-GB" dirty="0"/>
              <a:t>s</a:t>
            </a:r>
            <a:r>
              <a:rPr lang="en-GB" smtClean="0"/>
              <a:t>ummary </a:t>
            </a:r>
            <a:r>
              <a:rPr lang="en-GB" dirty="0" smtClean="0"/>
              <a:t>of content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Adult MHFA Manual, 2016, MHFA England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4363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Adult Mental Health First Aid Manual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Section 1</a:t>
            </a:r>
          </a:p>
          <a:p>
            <a:r>
              <a:rPr lang="en-GB" dirty="0"/>
              <a:t>Mental Health First Aid</a:t>
            </a:r>
          </a:p>
          <a:p>
            <a:r>
              <a:rPr lang="en-GB" dirty="0"/>
              <a:t>About Mental Health</a:t>
            </a:r>
          </a:p>
          <a:p>
            <a:r>
              <a:rPr lang="en-GB" dirty="0"/>
              <a:t>Depression</a:t>
            </a:r>
          </a:p>
          <a:p>
            <a:r>
              <a:rPr lang="en-GB" dirty="0"/>
              <a:t>Useful Statistics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4546158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Section 2</a:t>
            </a:r>
          </a:p>
          <a:p>
            <a:r>
              <a:rPr lang="en-GB" dirty="0" smtClean="0"/>
              <a:t>Suicide</a:t>
            </a:r>
          </a:p>
          <a:p>
            <a:r>
              <a:rPr lang="en-GB" dirty="0" smtClean="0"/>
              <a:t>Substance Abuse</a:t>
            </a:r>
          </a:p>
          <a:p>
            <a:r>
              <a:rPr lang="en-GB" dirty="0" smtClean="0"/>
              <a:t>Useful Statistics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Adult MHFA Manual, 2016, MHFA England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810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Adult Mental Health First Aid Manual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Section 3</a:t>
            </a:r>
          </a:p>
          <a:p>
            <a:r>
              <a:rPr lang="en-GB" dirty="0" smtClean="0"/>
              <a:t>Anxiety Disorders</a:t>
            </a:r>
          </a:p>
          <a:p>
            <a:r>
              <a:rPr lang="en-GB" dirty="0" smtClean="0"/>
              <a:t>Self Harm</a:t>
            </a:r>
          </a:p>
          <a:p>
            <a:r>
              <a:rPr lang="en-GB" dirty="0" smtClean="0"/>
              <a:t>Eating Disorders</a:t>
            </a:r>
          </a:p>
          <a:p>
            <a:r>
              <a:rPr lang="en-GB" dirty="0" smtClean="0"/>
              <a:t>Personality Disorders</a:t>
            </a:r>
          </a:p>
          <a:p>
            <a:r>
              <a:rPr lang="en-GB" dirty="0" smtClean="0"/>
              <a:t>Useful Statistics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979998"/>
            <a:ext cx="3474720" cy="3886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Section 4</a:t>
            </a:r>
          </a:p>
          <a:p>
            <a:r>
              <a:rPr lang="en-GB" dirty="0" smtClean="0"/>
              <a:t>Psychosis</a:t>
            </a:r>
          </a:p>
          <a:p>
            <a:r>
              <a:rPr lang="en-GB" dirty="0" smtClean="0"/>
              <a:t>Building a mentally healthy community</a:t>
            </a:r>
          </a:p>
          <a:p>
            <a:r>
              <a:rPr lang="en-GB" dirty="0" smtClean="0"/>
              <a:t>Useful Statistics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Adult MHFA Manual, 2016, MHFA England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981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Adult Mental Health First Aid Manual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Appendices</a:t>
            </a:r>
          </a:p>
          <a:p>
            <a:r>
              <a:rPr lang="en-GB" dirty="0"/>
              <a:t>Appendix A – Cognitive Behavioural Therapy (CBT)</a:t>
            </a:r>
          </a:p>
          <a:p>
            <a:r>
              <a:rPr lang="en-GB" dirty="0"/>
              <a:t>Appendix B – Nutrition and Mental Health</a:t>
            </a:r>
          </a:p>
          <a:p>
            <a:r>
              <a:rPr lang="en-GB" dirty="0"/>
              <a:t>Appendix C – </a:t>
            </a:r>
            <a:r>
              <a:rPr lang="en-GB" dirty="0" smtClean="0"/>
              <a:t>WRAP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Helpful </a:t>
            </a:r>
            <a:r>
              <a:rPr lang="en-GB" dirty="0" smtClean="0"/>
              <a:t>Resources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References</a:t>
            </a:r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Adult MHFA Manual, 2016, MHFA England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1025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Section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4000" dirty="0"/>
              <a:t>Mental Health First Aid</a:t>
            </a:r>
          </a:p>
          <a:p>
            <a:r>
              <a:rPr lang="en-GB" sz="4000" dirty="0"/>
              <a:t>About Mental Health</a:t>
            </a:r>
          </a:p>
          <a:p>
            <a:r>
              <a:rPr lang="en-GB" sz="4000" dirty="0"/>
              <a:t>Depression</a:t>
            </a:r>
          </a:p>
          <a:p>
            <a:r>
              <a:rPr lang="en-GB" sz="4000" dirty="0"/>
              <a:t>Useful Statistics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Adult MHFA Manual, 2016, MHFA England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134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TM03457475[[fn=Frame]]</Template>
  <TotalTime>218</TotalTime>
  <Words>2543</Words>
  <Application>Microsoft Office PowerPoint</Application>
  <PresentationFormat>Widescreen</PresentationFormat>
  <Paragraphs>441</Paragraphs>
  <Slides>49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3" baseType="lpstr">
      <vt:lpstr>Calibri</vt:lpstr>
      <vt:lpstr>Corbel</vt:lpstr>
      <vt:lpstr>Wingdings 2</vt:lpstr>
      <vt:lpstr>Frame</vt:lpstr>
      <vt:lpstr>Adult Mental Health First Aid</vt:lpstr>
      <vt:lpstr>Mental Health First Aid :-  A Rationale</vt:lpstr>
      <vt:lpstr>Purpose of the presentation</vt:lpstr>
      <vt:lpstr>Catholic Children’s Society – Mental Health Training</vt:lpstr>
      <vt:lpstr>Adult Mental Health First Aid Manual  by MHFA England</vt:lpstr>
      <vt:lpstr>Adult Mental Health First Aid Manual</vt:lpstr>
      <vt:lpstr>Adult Mental Health First Aid Manual</vt:lpstr>
      <vt:lpstr>Adult Mental Health First Aid Manual</vt:lpstr>
      <vt:lpstr>Section 1</vt:lpstr>
      <vt:lpstr>Section 1: Mental Health First Aid What is Mental Health First Aid?</vt:lpstr>
      <vt:lpstr>Section 1: Mental Health First Aid Why Mental Health First Aid?</vt:lpstr>
      <vt:lpstr>Section 1: Mental Health First Aid Action Plan</vt:lpstr>
      <vt:lpstr>Section 1: Mental Health First Aid Action Plan - Things to bare in mind</vt:lpstr>
      <vt:lpstr>Section 1: About Mental health</vt:lpstr>
      <vt:lpstr>Section 1: Stigma and Discrimination – Strands of inequality</vt:lpstr>
      <vt:lpstr>Section 1: What influences mental health?</vt:lpstr>
      <vt:lpstr>Section 1: What is depression?</vt:lpstr>
      <vt:lpstr>Section 1: Risk Factors for depression</vt:lpstr>
      <vt:lpstr>Section 1: Depression in the workplace</vt:lpstr>
      <vt:lpstr>Section 1: Useful Statistics</vt:lpstr>
      <vt:lpstr>Section 2</vt:lpstr>
      <vt:lpstr>Section 2:  About suicide</vt:lpstr>
      <vt:lpstr>Section 2:  First aid for suicidal crisis (Using the five basics steps ALGEE</vt:lpstr>
      <vt:lpstr>Section 2:   First Aid for depression (Using the five basics steps ALGEE)</vt:lpstr>
      <vt:lpstr>Section 2: First aid for depression -  The Five Ways to Wellbeing</vt:lpstr>
      <vt:lpstr>Section 2: First aid for depression  -  The 10 Keys to Happier Living</vt:lpstr>
      <vt:lpstr>Section 2: Substance Misuse</vt:lpstr>
      <vt:lpstr>Risk factors for substance misuse</vt:lpstr>
      <vt:lpstr>Section 2:  First Aid for substance misuse – The five basic steps: ALGEE </vt:lpstr>
      <vt:lpstr>Section 2: Useful Statistics</vt:lpstr>
      <vt:lpstr>Section 3</vt:lpstr>
      <vt:lpstr>Section 3: What is an anxiety disorder?</vt:lpstr>
      <vt:lpstr>Section 3: Risk Factors for anxiety disorders </vt:lpstr>
      <vt:lpstr>Section 3: First aid for anxiety disorders – The five basic steps (ALGEE) </vt:lpstr>
      <vt:lpstr>Section 3: Self-harm What is self-harm?</vt:lpstr>
      <vt:lpstr>Section 3: First aid for self-harm– The five basic steps (ALGEE)  </vt:lpstr>
      <vt:lpstr>Section 3: Eating disorders What are eating disorders?</vt:lpstr>
      <vt:lpstr>Section 3: Risk factors for eating disorders </vt:lpstr>
      <vt:lpstr>Section 3: First aid for eating disorders– The five basic steps (ALGEE)   </vt:lpstr>
      <vt:lpstr>Section 3: Personality Disorders </vt:lpstr>
      <vt:lpstr>Section 3: Useful Statistics</vt:lpstr>
      <vt:lpstr>Section 4</vt:lpstr>
      <vt:lpstr>Section 4: What is psychosis?</vt:lpstr>
      <vt:lpstr>Section 4: Risk factors for psychosis</vt:lpstr>
      <vt:lpstr>Section 4: First aid for psychosis</vt:lpstr>
      <vt:lpstr>Building a mentally healthy community</vt:lpstr>
      <vt:lpstr>Section 4: Useful Statistics</vt:lpstr>
      <vt:lpstr>Appendices</vt:lpstr>
      <vt:lpstr>Two-day Training Course</vt:lpstr>
    </vt:vector>
  </TitlesOfParts>
  <Company>SCCM01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Adult Mental Health First Aid Manual</dc:title>
  <dc:creator>Patrick Murphy</dc:creator>
  <cp:lastModifiedBy>JP Morrison</cp:lastModifiedBy>
  <cp:revision>24</cp:revision>
  <dcterms:created xsi:type="dcterms:W3CDTF">2020-04-03T09:14:51Z</dcterms:created>
  <dcterms:modified xsi:type="dcterms:W3CDTF">2020-04-09T10:44:59Z</dcterms:modified>
</cp:coreProperties>
</file>